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82" r:id="rId4"/>
    <p:sldId id="258" r:id="rId5"/>
    <p:sldId id="259" r:id="rId6"/>
    <p:sldId id="260" r:id="rId7"/>
    <p:sldId id="262" r:id="rId8"/>
    <p:sldId id="261" r:id="rId9"/>
    <p:sldId id="263" r:id="rId10"/>
    <p:sldId id="266" r:id="rId11"/>
    <p:sldId id="267" r:id="rId12"/>
    <p:sldId id="264" r:id="rId13"/>
    <p:sldId id="265" r:id="rId14"/>
    <p:sldId id="272" r:id="rId15"/>
    <p:sldId id="273" r:id="rId16"/>
    <p:sldId id="280" r:id="rId17"/>
    <p:sldId id="274" r:id="rId18"/>
    <p:sldId id="268" r:id="rId19"/>
    <p:sldId id="269" r:id="rId20"/>
    <p:sldId id="271" r:id="rId21"/>
    <p:sldId id="276" r:id="rId22"/>
    <p:sldId id="277" r:id="rId23"/>
    <p:sldId id="278" r:id="rId24"/>
    <p:sldId id="270" r:id="rId25"/>
    <p:sldId id="275" r:id="rId26"/>
    <p:sldId id="279" r:id="rId27"/>
    <p:sldId id="281" r:id="rId28"/>
    <p:sldId id="303" r:id="rId29"/>
    <p:sldId id="304" r:id="rId30"/>
    <p:sldId id="283" r:id="rId31"/>
    <p:sldId id="284" r:id="rId32"/>
    <p:sldId id="302" r:id="rId33"/>
    <p:sldId id="300" r:id="rId34"/>
    <p:sldId id="305" r:id="rId35"/>
    <p:sldId id="285" r:id="rId36"/>
    <p:sldId id="286" r:id="rId37"/>
    <p:sldId id="287" r:id="rId38"/>
    <p:sldId id="306" r:id="rId39"/>
    <p:sldId id="288" r:id="rId40"/>
    <p:sldId id="289" r:id="rId41"/>
    <p:sldId id="292" r:id="rId42"/>
    <p:sldId id="290" r:id="rId43"/>
    <p:sldId id="291" r:id="rId44"/>
    <p:sldId id="296" r:id="rId45"/>
    <p:sldId id="293" r:id="rId46"/>
    <p:sldId id="294" r:id="rId47"/>
    <p:sldId id="307" r:id="rId48"/>
    <p:sldId id="295" r:id="rId49"/>
    <p:sldId id="308" r:id="rId50"/>
    <p:sldId id="298" r:id="rId51"/>
    <p:sldId id="299" r:id="rId52"/>
    <p:sldId id="309" r:id="rId53"/>
    <p:sldId id="297" r:id="rId54"/>
    <p:sldId id="301" r:id="rId5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2" autoAdjust="0"/>
    <p:restoredTop sz="94660"/>
  </p:normalViewPr>
  <p:slideViewPr>
    <p:cSldViewPr snapToGrid="0">
      <p:cViewPr varScale="1">
        <p:scale>
          <a:sx n="78" d="100"/>
          <a:sy n="78" d="100"/>
        </p:scale>
        <p:origin x="64" y="2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10/8/2017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5.jpg"/><Relationship Id="rId2" Type="http://schemas.openxmlformats.org/officeDocument/2006/relationships/image" Target="../media/image2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7.jpg"/><Relationship Id="rId2" Type="http://schemas.openxmlformats.org/officeDocument/2006/relationships/image" Target="../media/image2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9.jpg"/><Relationship Id="rId2" Type="http://schemas.openxmlformats.org/officeDocument/2006/relationships/image" Target="../media/image28.jpg"/><Relationship Id="rId1" Type="http://schemas.openxmlformats.org/officeDocument/2006/relationships/slideLayout" Target="../slideLayouts/slideLayout2.xml"/><Relationship Id="rId4" Type="http://schemas.openxmlformats.org/officeDocument/2006/relationships/image" Target="../media/image30.jpg"/></Relationships>
</file>

<file path=ppt/slides/_rels/slide16.xml.rels><?xml version="1.0" encoding="UTF-8" standalone="yes"?>
<Relationships xmlns="http://schemas.openxmlformats.org/package/2006/relationships"><Relationship Id="rId2" Type="http://schemas.openxmlformats.org/officeDocument/2006/relationships/image" Target="../media/image3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3.jpg"/><Relationship Id="rId2" Type="http://schemas.openxmlformats.org/officeDocument/2006/relationships/image" Target="../media/image32.jpg"/><Relationship Id="rId1" Type="http://schemas.openxmlformats.org/officeDocument/2006/relationships/slideLayout" Target="../slideLayouts/slideLayout2.xml"/><Relationship Id="rId5" Type="http://schemas.openxmlformats.org/officeDocument/2006/relationships/image" Target="../media/image35.jpg"/><Relationship Id="rId4" Type="http://schemas.openxmlformats.org/officeDocument/2006/relationships/image" Target="../media/image34.jpg"/></Relationships>
</file>

<file path=ppt/slides/_rels/slide18.xml.rels><?xml version="1.0" encoding="UTF-8" standalone="yes"?>
<Relationships xmlns="http://schemas.openxmlformats.org/package/2006/relationships"><Relationship Id="rId3" Type="http://schemas.openxmlformats.org/officeDocument/2006/relationships/image" Target="../media/image37.jpg"/><Relationship Id="rId2" Type="http://schemas.openxmlformats.org/officeDocument/2006/relationships/image" Target="../media/image36.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8.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0.xml.rels><?xml version="1.0" encoding="UTF-8" standalone="yes"?>
<Relationships xmlns="http://schemas.openxmlformats.org/package/2006/relationships"><Relationship Id="rId3" Type="http://schemas.openxmlformats.org/officeDocument/2006/relationships/image" Target="../media/image40.jpg"/><Relationship Id="rId2" Type="http://schemas.openxmlformats.org/officeDocument/2006/relationships/image" Target="../media/image39.jpg"/><Relationship Id="rId1" Type="http://schemas.openxmlformats.org/officeDocument/2006/relationships/slideLayout" Target="../slideLayouts/slideLayout2.xml"/><Relationship Id="rId5" Type="http://schemas.openxmlformats.org/officeDocument/2006/relationships/image" Target="../media/image42.jpg"/><Relationship Id="rId4" Type="http://schemas.openxmlformats.org/officeDocument/2006/relationships/image" Target="../media/image41.jpg"/></Relationships>
</file>

<file path=ppt/slides/_rels/slide21.xml.rels><?xml version="1.0" encoding="UTF-8" standalone="yes"?>
<Relationships xmlns="http://schemas.openxmlformats.org/package/2006/relationships"><Relationship Id="rId3" Type="http://schemas.openxmlformats.org/officeDocument/2006/relationships/image" Target="../media/image44.jpg"/><Relationship Id="rId2" Type="http://schemas.openxmlformats.org/officeDocument/2006/relationships/image" Target="../media/image43.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5.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7.jpg"/><Relationship Id="rId2" Type="http://schemas.openxmlformats.org/officeDocument/2006/relationships/image" Target="../media/image46.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9.jpg"/><Relationship Id="rId2" Type="http://schemas.openxmlformats.org/officeDocument/2006/relationships/image" Target="../media/image48.jpg"/><Relationship Id="rId1" Type="http://schemas.openxmlformats.org/officeDocument/2006/relationships/slideLayout" Target="../slideLayouts/slideLayout2.xml"/><Relationship Id="rId4" Type="http://schemas.openxmlformats.org/officeDocument/2006/relationships/image" Target="../media/image50.jpg"/></Relationships>
</file>

<file path=ppt/slides/_rels/slide25.xml.rels><?xml version="1.0" encoding="UTF-8" standalone="yes"?>
<Relationships xmlns="http://schemas.openxmlformats.org/package/2006/relationships"><Relationship Id="rId3" Type="http://schemas.openxmlformats.org/officeDocument/2006/relationships/image" Target="../media/image52.jpg"/><Relationship Id="rId2" Type="http://schemas.openxmlformats.org/officeDocument/2006/relationships/image" Target="../media/image51.jpg"/><Relationship Id="rId1" Type="http://schemas.openxmlformats.org/officeDocument/2006/relationships/slideLayout" Target="../slideLayouts/slideLayout2.xml"/><Relationship Id="rId4" Type="http://schemas.openxmlformats.org/officeDocument/2006/relationships/image" Target="../media/image53.jpg"/></Relationships>
</file>

<file path=ppt/slides/_rels/slide26.xml.rels><?xml version="1.0" encoding="UTF-8" standalone="yes"?>
<Relationships xmlns="http://schemas.openxmlformats.org/package/2006/relationships"><Relationship Id="rId3" Type="http://schemas.openxmlformats.org/officeDocument/2006/relationships/image" Target="../media/image55.jpg"/><Relationship Id="rId2" Type="http://schemas.openxmlformats.org/officeDocument/2006/relationships/image" Target="../media/image54.jpg"/><Relationship Id="rId1" Type="http://schemas.openxmlformats.org/officeDocument/2006/relationships/slideLayout" Target="../slideLayouts/slideLayout2.xml"/><Relationship Id="rId5" Type="http://schemas.openxmlformats.org/officeDocument/2006/relationships/image" Target="../media/image57.jpg"/><Relationship Id="rId4" Type="http://schemas.openxmlformats.org/officeDocument/2006/relationships/image" Target="../media/image56.jpg"/></Relationships>
</file>

<file path=ppt/slides/_rels/slide27.xml.rels><?xml version="1.0" encoding="UTF-8" standalone="yes"?>
<Relationships xmlns="http://schemas.openxmlformats.org/package/2006/relationships"><Relationship Id="rId2" Type="http://schemas.openxmlformats.org/officeDocument/2006/relationships/image" Target="../media/image58.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2013" y="2207624"/>
            <a:ext cx="8915399" cy="1985553"/>
          </a:xfrm>
        </p:spPr>
        <p:txBody>
          <a:bodyPr>
            <a:normAutofit fontScale="90000"/>
          </a:bodyPr>
          <a:lstStyle/>
          <a:p>
            <a:r>
              <a:rPr lang="en-US" b="1" i="1" dirty="0" smtClean="0"/>
              <a:t>Standing </a:t>
            </a:r>
            <a:r>
              <a:rPr lang="en-US" b="1" i="1" dirty="0" err="1" smtClean="0"/>
              <a:t>asanas</a:t>
            </a:r>
            <a:r>
              <a:rPr lang="en-US" dirty="0" err="1" smtClean="0"/>
              <a:t>:</a:t>
            </a:r>
            <a:r>
              <a:rPr lang="en-US" i="1" dirty="0" err="1" smtClean="0"/>
              <a:t>YANG</a:t>
            </a:r>
            <a:r>
              <a:rPr lang="en-US" dirty="0" smtClean="0"/>
              <a:t>: these are heat producing and target muscles, blood, skin, and joints, creating length and strength.</a:t>
            </a:r>
            <a:endParaRPr lang="en-US" dirty="0"/>
          </a:p>
        </p:txBody>
      </p:sp>
      <p:sp>
        <p:nvSpPr>
          <p:cNvPr id="3" name="Subtitle 2"/>
          <p:cNvSpPr>
            <a:spLocks noGrp="1"/>
          </p:cNvSpPr>
          <p:nvPr>
            <p:ph type="subTitle" idx="1"/>
          </p:nvPr>
        </p:nvSpPr>
        <p:spPr/>
        <p:txBody>
          <a:bodyPr>
            <a:noAutofit/>
          </a:bodyPr>
          <a:lstStyle/>
          <a:p>
            <a:r>
              <a:rPr lang="en-US" sz="2000" b="1" dirty="0" smtClean="0"/>
              <a:t>These help us find instant connection with the ground.  These poses are the bread and butter of Asana practice. These positions sculpt and tone the entire body.  Most classes often link several standing postures together to create a heat-inducing flow.</a:t>
            </a:r>
            <a:endParaRPr lang="en-US" sz="2000" b="1" dirty="0"/>
          </a:p>
        </p:txBody>
      </p:sp>
    </p:spTree>
    <p:extLst>
      <p:ext uri="{BB962C8B-B14F-4D97-AF65-F5344CB8AC3E}">
        <p14:creationId xmlns:p14="http://schemas.microsoft.com/office/powerpoint/2010/main" val="1796624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Triangle,</a:t>
            </a:r>
            <a:r>
              <a:rPr lang="en-US" dirty="0" smtClean="0"/>
              <a:t> (</a:t>
            </a:r>
            <a:r>
              <a:rPr lang="en-US" dirty="0" err="1" smtClean="0"/>
              <a:t>Trikonasana</a:t>
            </a:r>
            <a:r>
              <a:rPr lang="en-US" i="1" dirty="0" smtClean="0"/>
              <a:t>), block, shin</a:t>
            </a:r>
            <a:endParaRPr lang="en-US" i="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36928" y="1905000"/>
            <a:ext cx="3470748" cy="3779108"/>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45643" y="1905000"/>
            <a:ext cx="3338641" cy="3779108"/>
          </a:xfrm>
          <a:prstGeom prst="rect">
            <a:avLst/>
          </a:prstGeom>
        </p:spPr>
      </p:pic>
    </p:spTree>
    <p:extLst>
      <p:ext uri="{BB962C8B-B14F-4D97-AF65-F5344CB8AC3E}">
        <p14:creationId xmlns:p14="http://schemas.microsoft.com/office/powerpoint/2010/main" val="1163189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Revolved triangle </a:t>
            </a:r>
            <a:r>
              <a:rPr lang="en-US" dirty="0" smtClean="0"/>
              <a:t>(</a:t>
            </a:r>
            <a:r>
              <a:rPr lang="en-US" dirty="0" err="1" smtClean="0"/>
              <a:t>Parivrtta</a:t>
            </a:r>
            <a:r>
              <a:rPr lang="en-US" dirty="0" smtClean="0"/>
              <a:t> </a:t>
            </a:r>
            <a:r>
              <a:rPr lang="en-US" dirty="0" err="1" smtClean="0"/>
              <a:t>Trikonasana</a:t>
            </a:r>
            <a:r>
              <a:rPr lang="en-US" dirty="0" smtClean="0"/>
              <a:t>), </a:t>
            </a:r>
            <a:r>
              <a:rPr lang="en-US" i="1" dirty="0" smtClean="0"/>
              <a:t>block</a:t>
            </a:r>
            <a:endParaRPr lang="en-US" i="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70455" y="2248930"/>
            <a:ext cx="3768810" cy="3966519"/>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3859" y="2248930"/>
            <a:ext cx="4720753" cy="3966519"/>
          </a:xfrm>
          <a:prstGeom prst="rect">
            <a:avLst/>
          </a:prstGeom>
        </p:spPr>
      </p:pic>
    </p:spTree>
    <p:extLst>
      <p:ext uri="{BB962C8B-B14F-4D97-AF65-F5344CB8AC3E}">
        <p14:creationId xmlns:p14="http://schemas.microsoft.com/office/powerpoint/2010/main" val="542417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Side angle </a:t>
            </a:r>
            <a:r>
              <a:rPr lang="en-US" dirty="0" smtClean="0"/>
              <a:t>(</a:t>
            </a:r>
            <a:r>
              <a:rPr lang="en-US" dirty="0" err="1" smtClean="0"/>
              <a:t>Parsvakonasana</a:t>
            </a:r>
            <a:r>
              <a:rPr lang="en-US" i="1" dirty="0" smtClean="0"/>
              <a:t>), forearm</a:t>
            </a:r>
            <a:endParaRPr lang="en-US" i="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56951" y="1904999"/>
            <a:ext cx="4782065" cy="4149811"/>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78131" y="1904998"/>
            <a:ext cx="4065372" cy="4149811"/>
          </a:xfrm>
          <a:prstGeom prst="rect">
            <a:avLst/>
          </a:prstGeom>
        </p:spPr>
      </p:pic>
    </p:spTree>
    <p:extLst>
      <p:ext uri="{BB962C8B-B14F-4D97-AF65-F5344CB8AC3E}">
        <p14:creationId xmlns:p14="http://schemas.microsoft.com/office/powerpoint/2010/main" val="2471900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Side angle revolved</a:t>
            </a:r>
            <a:r>
              <a:rPr lang="en-US" dirty="0" smtClean="0"/>
              <a:t>, </a:t>
            </a:r>
            <a:r>
              <a:rPr lang="en-US" i="1" dirty="0" smtClean="0"/>
              <a:t>palms press</a:t>
            </a:r>
            <a:endParaRPr lang="en-US" i="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56054" y="2335426"/>
            <a:ext cx="4584357" cy="3764928"/>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600" y="3053442"/>
            <a:ext cx="6131489" cy="3046911"/>
          </a:xfrm>
          <a:prstGeom prst="rect">
            <a:avLst/>
          </a:prstGeom>
        </p:spPr>
      </p:pic>
    </p:spTree>
    <p:extLst>
      <p:ext uri="{BB962C8B-B14F-4D97-AF65-F5344CB8AC3E}">
        <p14:creationId xmlns:p14="http://schemas.microsoft.com/office/powerpoint/2010/main" val="4114298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Chair (</a:t>
            </a:r>
            <a:r>
              <a:rPr lang="en-US" b="1" dirty="0" err="1" smtClean="0"/>
              <a:t>Utkatasana</a:t>
            </a:r>
            <a:r>
              <a:rPr lang="en-US" dirty="0" smtClean="0"/>
              <a:t>), </a:t>
            </a:r>
            <a:r>
              <a:rPr lang="en-US" i="1" dirty="0" smtClean="0"/>
              <a:t>palms, thumbs, forearms</a:t>
            </a:r>
            <a:endParaRPr lang="en-US" i="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4660" y="2224217"/>
            <a:ext cx="3343232" cy="3163329"/>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26660" y="1346886"/>
            <a:ext cx="3571102" cy="4448433"/>
          </a:xfrm>
          <a:prstGeom prst="rect">
            <a:avLst/>
          </a:prstGeom>
        </p:spPr>
      </p:pic>
    </p:spTree>
    <p:extLst>
      <p:ext uri="{BB962C8B-B14F-4D97-AF65-F5344CB8AC3E}">
        <p14:creationId xmlns:p14="http://schemas.microsoft.com/office/powerpoint/2010/main" val="1220097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2796" y="154553"/>
            <a:ext cx="8911687" cy="1280890"/>
          </a:xfrm>
        </p:spPr>
        <p:txBody>
          <a:bodyPr/>
          <a:lstStyle/>
          <a:p>
            <a:r>
              <a:rPr lang="en-US" b="1" dirty="0" smtClean="0"/>
              <a:t>Revolved chair </a:t>
            </a:r>
            <a:r>
              <a:rPr lang="en-US" dirty="0" smtClean="0"/>
              <a:t>(</a:t>
            </a:r>
            <a:r>
              <a:rPr lang="en-US" dirty="0" err="1" smtClean="0"/>
              <a:t>Parivrtta</a:t>
            </a:r>
            <a:r>
              <a:rPr lang="en-US" dirty="0" smtClean="0"/>
              <a:t> </a:t>
            </a:r>
            <a:r>
              <a:rPr lang="en-US" dirty="0" err="1" smtClean="0"/>
              <a:t>Utkatasana</a:t>
            </a:r>
            <a:r>
              <a:rPr lang="en-US" dirty="0" smtClean="0"/>
              <a:t>), </a:t>
            </a:r>
            <a:r>
              <a:rPr lang="en-US" i="1" dirty="0" smtClean="0"/>
              <a:t>arm extended, block</a:t>
            </a:r>
            <a:endParaRPr lang="en-US" i="1"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49178" y="1680519"/>
            <a:ext cx="3052119" cy="4707923"/>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15945" y="1905000"/>
            <a:ext cx="3682313" cy="2404419"/>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29434" y="1905000"/>
            <a:ext cx="3575178" cy="2404419"/>
          </a:xfrm>
          <a:prstGeom prst="rect">
            <a:avLst/>
          </a:prstGeom>
        </p:spPr>
      </p:pic>
    </p:spTree>
    <p:extLst>
      <p:ext uri="{BB962C8B-B14F-4D97-AF65-F5344CB8AC3E}">
        <p14:creationId xmlns:p14="http://schemas.microsoft.com/office/powerpoint/2010/main" val="3834276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goddess </a:t>
            </a:r>
            <a:r>
              <a:rPr lang="en-US" i="1" dirty="0" smtClean="0"/>
              <a:t>(</a:t>
            </a:r>
            <a:r>
              <a:rPr lang="en-US" i="1" dirty="0" err="1" smtClean="0"/>
              <a:t>Utkata</a:t>
            </a:r>
            <a:r>
              <a:rPr lang="en-US" i="1" dirty="0" smtClean="0"/>
              <a:t> </a:t>
            </a:r>
            <a:r>
              <a:rPr lang="en-US" i="1" dirty="0" err="1" smtClean="0"/>
              <a:t>konasana</a:t>
            </a:r>
            <a:r>
              <a:rPr lang="en-US" dirty="0" smtClean="0"/>
              <a:t>)</a:t>
            </a:r>
            <a:br>
              <a:rPr lang="en-US" dirty="0" smtClean="0"/>
            </a:b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04661" y="2266122"/>
            <a:ext cx="8090452" cy="3876259"/>
          </a:xfrm>
        </p:spPr>
      </p:pic>
    </p:spTree>
    <p:extLst>
      <p:ext uri="{BB962C8B-B14F-4D97-AF65-F5344CB8AC3E}">
        <p14:creationId xmlns:p14="http://schemas.microsoft.com/office/powerpoint/2010/main" val="23851679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4071" y="13648"/>
            <a:ext cx="8911687" cy="1280890"/>
          </a:xfrm>
        </p:spPr>
        <p:txBody>
          <a:bodyPr/>
          <a:lstStyle/>
          <a:p>
            <a:r>
              <a:rPr lang="en-US" b="1" dirty="0" smtClean="0"/>
              <a:t>Oak tree</a:t>
            </a:r>
            <a:r>
              <a:rPr lang="en-US" dirty="0" smtClean="0"/>
              <a:t>( </a:t>
            </a:r>
            <a:r>
              <a:rPr lang="en-US" dirty="0" err="1" smtClean="0"/>
              <a:t>Vrksasana</a:t>
            </a:r>
            <a:r>
              <a:rPr lang="en-US" dirty="0" smtClean="0"/>
              <a:t>), </a:t>
            </a:r>
            <a:r>
              <a:rPr lang="en-US" i="1" dirty="0" smtClean="0"/>
              <a:t>prayer, palms, modified</a:t>
            </a:r>
            <a:endParaRPr lang="en-US" i="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41405" y="1529901"/>
            <a:ext cx="3021889" cy="3416773"/>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06520" y="1513573"/>
            <a:ext cx="3595367" cy="2384854"/>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24982" y="1513573"/>
            <a:ext cx="4022856" cy="2384854"/>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26908" y="4003590"/>
            <a:ext cx="4090087" cy="2607276"/>
          </a:xfrm>
          <a:prstGeom prst="rect">
            <a:avLst/>
          </a:prstGeom>
        </p:spPr>
      </p:pic>
    </p:spTree>
    <p:extLst>
      <p:ext uri="{BB962C8B-B14F-4D97-AF65-F5344CB8AC3E}">
        <p14:creationId xmlns:p14="http://schemas.microsoft.com/office/powerpoint/2010/main" val="13791087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Half moon </a:t>
            </a:r>
            <a:r>
              <a:rPr lang="en-US" dirty="0" smtClean="0"/>
              <a:t>(</a:t>
            </a:r>
            <a:r>
              <a:rPr lang="en-US" dirty="0" err="1" smtClean="0"/>
              <a:t>Ardha</a:t>
            </a:r>
            <a:r>
              <a:rPr lang="en-US" dirty="0" smtClean="0"/>
              <a:t> </a:t>
            </a:r>
            <a:r>
              <a:rPr lang="en-US" dirty="0" err="1" smtClean="0"/>
              <a:t>Chandrasana</a:t>
            </a:r>
            <a:r>
              <a:rPr lang="en-US" dirty="0" smtClean="0"/>
              <a:t>)</a:t>
            </a:r>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14400" y="1618735"/>
            <a:ext cx="5189838" cy="4819135"/>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16346" y="1323464"/>
            <a:ext cx="3299253" cy="5128054"/>
          </a:xfrm>
          <a:prstGeom prst="rect">
            <a:avLst/>
          </a:prstGeom>
        </p:spPr>
      </p:pic>
    </p:spTree>
    <p:extLst>
      <p:ext uri="{BB962C8B-B14F-4D97-AF65-F5344CB8AC3E}">
        <p14:creationId xmlns:p14="http://schemas.microsoft.com/office/powerpoint/2010/main" val="27750176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4579" y="117483"/>
            <a:ext cx="8911687" cy="1280890"/>
          </a:xfrm>
        </p:spPr>
        <p:txBody>
          <a:bodyPr/>
          <a:lstStyle/>
          <a:p>
            <a:r>
              <a:rPr lang="en-US" b="1" dirty="0" smtClean="0"/>
              <a:t>Half moon revolved</a:t>
            </a:r>
            <a:r>
              <a:rPr lang="en-US" dirty="0" smtClean="0"/>
              <a:t>,( </a:t>
            </a:r>
            <a:r>
              <a:rPr lang="en-US" dirty="0" err="1" smtClean="0"/>
              <a:t>Parivrtta</a:t>
            </a:r>
            <a:r>
              <a:rPr lang="en-US" dirty="0" smtClean="0"/>
              <a:t> </a:t>
            </a:r>
            <a:r>
              <a:rPr lang="en-US" dirty="0" err="1" smtClean="0"/>
              <a:t>Chandrasana</a:t>
            </a:r>
            <a:r>
              <a:rPr lang="en-US" dirty="0" smtClean="0"/>
              <a:t>)</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34579" y="1670850"/>
            <a:ext cx="9006578" cy="4460788"/>
          </a:xfrm>
        </p:spPr>
      </p:pic>
    </p:spTree>
    <p:extLst>
      <p:ext uri="{BB962C8B-B14F-4D97-AF65-F5344CB8AC3E}">
        <p14:creationId xmlns:p14="http://schemas.microsoft.com/office/powerpoint/2010/main" val="762040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8147" y="722964"/>
            <a:ext cx="8911687" cy="1280890"/>
          </a:xfrm>
        </p:spPr>
        <p:txBody>
          <a:bodyPr/>
          <a:lstStyle/>
          <a:p>
            <a:r>
              <a:rPr lang="en-US" b="1" dirty="0" smtClean="0"/>
              <a:t>Mountain</a:t>
            </a:r>
            <a:r>
              <a:rPr lang="en-US" dirty="0" smtClean="0"/>
              <a:t>;(</a:t>
            </a:r>
            <a:r>
              <a:rPr lang="en-US" dirty="0" err="1" smtClean="0"/>
              <a:t>Tadasana</a:t>
            </a:r>
            <a:r>
              <a:rPr lang="en-US" dirty="0" smtClean="0"/>
              <a:t>) </a:t>
            </a:r>
            <a:r>
              <a:rPr lang="en-US" i="1" dirty="0" smtClean="0"/>
              <a:t>arms overhead, side bend</a:t>
            </a:r>
            <a:endParaRPr lang="en-US" i="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51529" y="2810002"/>
            <a:ext cx="1524000" cy="2028825"/>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8768" y="3074129"/>
            <a:ext cx="2847975" cy="160020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49950" y="2931254"/>
            <a:ext cx="1885950" cy="1885950"/>
          </a:xfrm>
          <a:prstGeom prst="rect">
            <a:avLst/>
          </a:prstGeom>
        </p:spPr>
      </p:pic>
    </p:spTree>
    <p:extLst>
      <p:ext uri="{BB962C8B-B14F-4D97-AF65-F5344CB8AC3E}">
        <p14:creationId xmlns:p14="http://schemas.microsoft.com/office/powerpoint/2010/main" val="38723367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9357" y="0"/>
            <a:ext cx="8911687" cy="982267"/>
          </a:xfrm>
        </p:spPr>
        <p:txBody>
          <a:bodyPr>
            <a:normAutofit fontScale="90000"/>
          </a:bodyPr>
          <a:lstStyle/>
          <a:p>
            <a:r>
              <a:rPr lang="en-US" b="1" dirty="0" smtClean="0"/>
              <a:t>Wide legged forward fold</a:t>
            </a:r>
            <a:r>
              <a:rPr lang="en-US" dirty="0" smtClean="0"/>
              <a:t>,(</a:t>
            </a:r>
            <a:r>
              <a:rPr lang="en-US" dirty="0" err="1" smtClean="0"/>
              <a:t>Prasarita</a:t>
            </a:r>
            <a:r>
              <a:rPr lang="en-US" dirty="0" smtClean="0"/>
              <a:t> </a:t>
            </a:r>
            <a:r>
              <a:rPr lang="en-US" dirty="0" err="1" smtClean="0"/>
              <a:t>Padottanasana</a:t>
            </a:r>
            <a:r>
              <a:rPr lang="en-US" dirty="0" smtClean="0"/>
              <a:t>), </a:t>
            </a:r>
            <a:r>
              <a:rPr lang="en-US" i="1" dirty="0" smtClean="0"/>
              <a:t>interlaced, big toe hook, head to leg</a:t>
            </a:r>
            <a:endParaRPr lang="en-US" i="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2485" y="1606377"/>
            <a:ext cx="3496963" cy="2360141"/>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43643" y="1606378"/>
            <a:ext cx="2905125" cy="2268066"/>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83611" y="1606378"/>
            <a:ext cx="2976177" cy="2508422"/>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53015" y="4114800"/>
            <a:ext cx="3089189" cy="2619632"/>
          </a:xfrm>
          <a:prstGeom prst="rect">
            <a:avLst/>
          </a:prstGeom>
        </p:spPr>
      </p:pic>
    </p:spTree>
    <p:extLst>
      <p:ext uri="{BB962C8B-B14F-4D97-AF65-F5344CB8AC3E}">
        <p14:creationId xmlns:p14="http://schemas.microsoft.com/office/powerpoint/2010/main" val="34155715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Standing toe balance</a:t>
            </a:r>
            <a:r>
              <a:rPr lang="en-US" dirty="0" smtClean="0"/>
              <a:t>, </a:t>
            </a:r>
            <a:r>
              <a:rPr lang="en-US" i="1" dirty="0" smtClean="0"/>
              <a:t>on toes</a:t>
            </a:r>
            <a:endParaRPr lang="en-US" i="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3762" y="2323069"/>
            <a:ext cx="4707924" cy="2953265"/>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71752" y="2323070"/>
            <a:ext cx="4609070" cy="2953263"/>
          </a:xfrm>
          <a:prstGeom prst="rect">
            <a:avLst/>
          </a:prstGeom>
        </p:spPr>
      </p:pic>
    </p:spTree>
    <p:extLst>
      <p:ext uri="{BB962C8B-B14F-4D97-AF65-F5344CB8AC3E}">
        <p14:creationId xmlns:p14="http://schemas.microsoft.com/office/powerpoint/2010/main" val="6520234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7783" y="253407"/>
            <a:ext cx="8911687" cy="1280890"/>
          </a:xfrm>
        </p:spPr>
        <p:txBody>
          <a:bodyPr/>
          <a:lstStyle/>
          <a:p>
            <a:r>
              <a:rPr lang="en-US" b="1" dirty="0" smtClean="0"/>
              <a:t>Holy fig </a:t>
            </a:r>
            <a:endParaRPr lang="en-US"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47783" y="1754660"/>
            <a:ext cx="7339914" cy="4015946"/>
          </a:xfrm>
        </p:spPr>
      </p:pic>
    </p:spTree>
    <p:extLst>
      <p:ext uri="{BB962C8B-B14F-4D97-AF65-F5344CB8AC3E}">
        <p14:creationId xmlns:p14="http://schemas.microsoft.com/office/powerpoint/2010/main" val="7405282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Dancer (</a:t>
            </a:r>
            <a:r>
              <a:rPr lang="en-US" dirty="0" err="1" smtClean="0"/>
              <a:t>Natarajasana</a:t>
            </a:r>
            <a:r>
              <a:rPr lang="en-US" dirty="0" smtClean="0"/>
              <a:t>), </a:t>
            </a:r>
            <a:r>
              <a:rPr lang="en-US" i="1" dirty="0" smtClean="0"/>
              <a:t>modified</a:t>
            </a:r>
            <a:endParaRPr lang="en-US" i="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37074" y="2088292"/>
            <a:ext cx="4049326" cy="3175685"/>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6854" y="1729945"/>
            <a:ext cx="3534031" cy="3534031"/>
          </a:xfrm>
          <a:prstGeom prst="rect">
            <a:avLst/>
          </a:prstGeom>
        </p:spPr>
      </p:pic>
    </p:spTree>
    <p:extLst>
      <p:ext uri="{BB962C8B-B14F-4D97-AF65-F5344CB8AC3E}">
        <p14:creationId xmlns:p14="http://schemas.microsoft.com/office/powerpoint/2010/main" val="28007502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Sugar cane </a:t>
            </a:r>
            <a:r>
              <a:rPr lang="en-US" dirty="0" smtClean="0"/>
              <a:t>(</a:t>
            </a:r>
            <a:r>
              <a:rPr lang="en-US" dirty="0" err="1" smtClean="0"/>
              <a:t>chopasana</a:t>
            </a:r>
            <a:r>
              <a:rPr lang="en-US" i="1" dirty="0" smtClean="0"/>
              <a:t>), block</a:t>
            </a:r>
            <a:endParaRPr lang="en-US" i="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49086" y="2409568"/>
            <a:ext cx="3463948" cy="3455655"/>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80560" y="2409568"/>
            <a:ext cx="3827418" cy="345565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07977" y="2409567"/>
            <a:ext cx="3683725" cy="3455655"/>
          </a:xfrm>
          <a:prstGeom prst="rect">
            <a:avLst/>
          </a:prstGeom>
        </p:spPr>
      </p:pic>
    </p:spTree>
    <p:extLst>
      <p:ext uri="{BB962C8B-B14F-4D97-AF65-F5344CB8AC3E}">
        <p14:creationId xmlns:p14="http://schemas.microsoft.com/office/powerpoint/2010/main" val="13756593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8147" y="220362"/>
            <a:ext cx="8911687" cy="1410730"/>
          </a:xfrm>
        </p:spPr>
        <p:txBody>
          <a:bodyPr/>
          <a:lstStyle/>
          <a:p>
            <a:r>
              <a:rPr lang="en-US" b="1" i="1" dirty="0" smtClean="0"/>
              <a:t>Eagle</a:t>
            </a:r>
            <a:r>
              <a:rPr lang="en-US" i="1" dirty="0" smtClean="0"/>
              <a:t>(</a:t>
            </a:r>
            <a:r>
              <a:rPr lang="en-US" i="1" dirty="0" err="1" smtClean="0"/>
              <a:t>Garudasana</a:t>
            </a:r>
            <a:r>
              <a:rPr lang="en-US" i="1" dirty="0" smtClean="0"/>
              <a:t>)wrapped arms</a:t>
            </a:r>
            <a:endParaRPr lang="en-US" i="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7967" y="827903"/>
            <a:ext cx="3472248" cy="4584357"/>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43619" y="1631092"/>
            <a:ext cx="3991233" cy="5152768"/>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75233" y="4033580"/>
            <a:ext cx="2038350" cy="2238375"/>
          </a:xfrm>
          <a:prstGeom prst="rect">
            <a:avLst/>
          </a:prstGeom>
        </p:spPr>
      </p:pic>
    </p:spTree>
    <p:extLst>
      <p:ext uri="{BB962C8B-B14F-4D97-AF65-F5344CB8AC3E}">
        <p14:creationId xmlns:p14="http://schemas.microsoft.com/office/powerpoint/2010/main" val="25581894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4149" y="100166"/>
            <a:ext cx="8911687" cy="1280890"/>
          </a:xfrm>
        </p:spPr>
        <p:txBody>
          <a:bodyPr/>
          <a:lstStyle/>
          <a:p>
            <a:r>
              <a:rPr lang="en-US" b="1" dirty="0"/>
              <a:t>G</a:t>
            </a:r>
            <a:r>
              <a:rPr lang="en-US" b="1" dirty="0" smtClean="0"/>
              <a:t>arland( </a:t>
            </a:r>
            <a:r>
              <a:rPr lang="en-US" dirty="0" err="1" smtClean="0"/>
              <a:t>Malasana</a:t>
            </a:r>
            <a:r>
              <a:rPr lang="en-US" dirty="0" smtClean="0"/>
              <a:t>),</a:t>
            </a:r>
            <a:r>
              <a:rPr lang="en-US" i="1" dirty="0" smtClean="0"/>
              <a:t>palms, arms forward </a:t>
            </a:r>
            <a:endParaRPr lang="en-US" i="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536725" y="1381056"/>
            <a:ext cx="3939118" cy="2449539"/>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79991" y="4221445"/>
            <a:ext cx="3339869" cy="2228781"/>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24149" y="4043562"/>
            <a:ext cx="2114550" cy="2162175"/>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55805" y="1511497"/>
            <a:ext cx="3095068" cy="2434280"/>
          </a:xfrm>
          <a:prstGeom prst="rect">
            <a:avLst/>
          </a:prstGeom>
        </p:spPr>
      </p:pic>
    </p:spTree>
    <p:extLst>
      <p:ext uri="{BB962C8B-B14F-4D97-AF65-F5344CB8AC3E}">
        <p14:creationId xmlns:p14="http://schemas.microsoft.com/office/powerpoint/2010/main" val="21293945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Balanced warrior pose</a:t>
            </a:r>
            <a:endParaRPr lang="en-US"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92925" y="2116476"/>
            <a:ext cx="6390525" cy="4037744"/>
          </a:xfrm>
        </p:spPr>
      </p:pic>
    </p:spTree>
    <p:extLst>
      <p:ext uri="{BB962C8B-B14F-4D97-AF65-F5344CB8AC3E}">
        <p14:creationId xmlns:p14="http://schemas.microsoft.com/office/powerpoint/2010/main" val="788004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1315" y="326572"/>
            <a:ext cx="9153298" cy="685799"/>
          </a:xfrm>
        </p:spPr>
        <p:txBody>
          <a:bodyPr/>
          <a:lstStyle/>
          <a:p>
            <a:r>
              <a:rPr lang="en-US" dirty="0" smtClean="0"/>
              <a:t>Standing asana routine</a:t>
            </a:r>
            <a:endParaRPr lang="en-US" dirty="0"/>
          </a:p>
        </p:txBody>
      </p:sp>
      <p:sp>
        <p:nvSpPr>
          <p:cNvPr id="3" name="Content Placeholder 2"/>
          <p:cNvSpPr>
            <a:spLocks noGrp="1"/>
          </p:cNvSpPr>
          <p:nvPr>
            <p:ph idx="1"/>
          </p:nvPr>
        </p:nvSpPr>
        <p:spPr>
          <a:xfrm>
            <a:off x="2589212" y="2081893"/>
            <a:ext cx="8915400" cy="3829329"/>
          </a:xfrm>
        </p:spPr>
        <p:txBody>
          <a:bodyPr/>
          <a:lstStyle/>
          <a:p>
            <a:r>
              <a:rPr lang="en-US" b="1" dirty="0" smtClean="0"/>
              <a:t>Balance practice---OAK R AND L</a:t>
            </a:r>
          </a:p>
          <a:p>
            <a:r>
              <a:rPr lang="en-US" dirty="0" smtClean="0"/>
              <a:t>Warrior 1</a:t>
            </a:r>
          </a:p>
          <a:p>
            <a:r>
              <a:rPr lang="en-US" dirty="0" smtClean="0"/>
              <a:t>Warrior 1 twist (arms abducted)</a:t>
            </a:r>
          </a:p>
          <a:p>
            <a:r>
              <a:rPr lang="en-US" dirty="0" smtClean="0"/>
              <a:t>Triangle</a:t>
            </a:r>
          </a:p>
          <a:p>
            <a:r>
              <a:rPr lang="en-US" dirty="0" smtClean="0"/>
              <a:t>Warrior 2 R----star-------warrior 2 L-------pendulum swing</a:t>
            </a:r>
          </a:p>
          <a:p>
            <a:r>
              <a:rPr lang="en-US" dirty="0" smtClean="0"/>
              <a:t>Crescent front knee (for balance) then kick x4 each side</a:t>
            </a:r>
          </a:p>
          <a:p>
            <a:r>
              <a:rPr lang="en-US" dirty="0" smtClean="0"/>
              <a:t>Triangle</a:t>
            </a:r>
          </a:p>
          <a:p>
            <a:r>
              <a:rPr lang="en-US" dirty="0" smtClean="0"/>
              <a:t>Reverse warrior----side angle for reps</a:t>
            </a:r>
          </a:p>
          <a:p>
            <a:r>
              <a:rPr lang="en-US" dirty="0" smtClean="0"/>
              <a:t>Warrior 3-------into tall crescent  R/L</a:t>
            </a:r>
            <a:endParaRPr lang="en-US" dirty="0"/>
          </a:p>
        </p:txBody>
      </p:sp>
    </p:spTree>
    <p:extLst>
      <p:ext uri="{BB962C8B-B14F-4D97-AF65-F5344CB8AC3E}">
        <p14:creationId xmlns:p14="http://schemas.microsoft.com/office/powerpoint/2010/main" val="25142332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33190"/>
          </a:xfrm>
        </p:spPr>
        <p:txBody>
          <a:bodyPr>
            <a:normAutofit fontScale="90000"/>
          </a:bodyPr>
          <a:lstStyle/>
          <a:p>
            <a:r>
              <a:rPr lang="en-US" dirty="0" smtClean="0"/>
              <a:t>Standing asana #2</a:t>
            </a:r>
            <a:endParaRPr lang="en-US" dirty="0"/>
          </a:p>
        </p:txBody>
      </p:sp>
      <p:sp>
        <p:nvSpPr>
          <p:cNvPr id="3" name="Content Placeholder 2"/>
          <p:cNvSpPr>
            <a:spLocks noGrp="1"/>
          </p:cNvSpPr>
          <p:nvPr>
            <p:ph idx="1"/>
          </p:nvPr>
        </p:nvSpPr>
        <p:spPr>
          <a:xfrm>
            <a:off x="1240971" y="1257300"/>
            <a:ext cx="10263641" cy="4653922"/>
          </a:xfrm>
        </p:spPr>
        <p:txBody>
          <a:bodyPr/>
          <a:lstStyle/>
          <a:p>
            <a:r>
              <a:rPr lang="en-US" dirty="0" smtClean="0"/>
              <a:t>Chair</a:t>
            </a:r>
          </a:p>
          <a:p>
            <a:r>
              <a:rPr lang="en-US" dirty="0" smtClean="0"/>
              <a:t>Warrior 1</a:t>
            </a:r>
          </a:p>
          <a:p>
            <a:r>
              <a:rPr lang="en-US" dirty="0" smtClean="0"/>
              <a:t>Dragon</a:t>
            </a:r>
          </a:p>
          <a:p>
            <a:r>
              <a:rPr lang="en-US" dirty="0" err="1" smtClean="0"/>
              <a:t>Chaturanga</a:t>
            </a:r>
            <a:r>
              <a:rPr lang="en-US" dirty="0" smtClean="0"/>
              <a:t> eccentrics x 6</a:t>
            </a:r>
          </a:p>
          <a:p>
            <a:r>
              <a:rPr lang="en-US" dirty="0" err="1" smtClean="0"/>
              <a:t>Downdog</a:t>
            </a:r>
            <a:endParaRPr lang="en-US" dirty="0" smtClean="0"/>
          </a:p>
          <a:p>
            <a:r>
              <a:rPr lang="en-US" dirty="0" smtClean="0"/>
              <a:t>Extended leg </a:t>
            </a:r>
            <a:r>
              <a:rPr lang="en-US" dirty="0" err="1" smtClean="0"/>
              <a:t>downdog</a:t>
            </a:r>
            <a:endParaRPr lang="en-US" dirty="0" smtClean="0"/>
          </a:p>
          <a:p>
            <a:r>
              <a:rPr lang="en-US" dirty="0" smtClean="0"/>
              <a:t>Goddess squat</a:t>
            </a:r>
          </a:p>
          <a:p>
            <a:r>
              <a:rPr lang="en-US" dirty="0" smtClean="0"/>
              <a:t>Goddess reps (up/down)</a:t>
            </a:r>
          </a:p>
          <a:p>
            <a:r>
              <a:rPr lang="en-US" dirty="0" smtClean="0"/>
              <a:t>Pendulum x 6</a:t>
            </a:r>
          </a:p>
          <a:p>
            <a:r>
              <a:rPr lang="en-US" smtClean="0"/>
              <a:t>Goddess twist x8</a:t>
            </a:r>
          </a:p>
          <a:p>
            <a:endParaRPr lang="en-US" dirty="0" smtClean="0"/>
          </a:p>
          <a:p>
            <a:pPr marL="0" indent="0">
              <a:buNone/>
            </a:pPr>
            <a:endParaRPr lang="en-US" dirty="0"/>
          </a:p>
        </p:txBody>
      </p:sp>
    </p:spTree>
    <p:extLst>
      <p:ext uri="{BB962C8B-B14F-4D97-AF65-F5344CB8AC3E}">
        <p14:creationId xmlns:p14="http://schemas.microsoft.com/office/powerpoint/2010/main" val="2954981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1045350"/>
            <a:ext cx="8911687" cy="1280890"/>
          </a:xfrm>
        </p:spPr>
        <p:txBody>
          <a:bodyPr/>
          <a:lstStyle/>
          <a:p>
            <a:r>
              <a:rPr lang="en-US" dirty="0" smtClean="0"/>
              <a:t>Pyramid-(</a:t>
            </a:r>
            <a:r>
              <a:rPr lang="en-US" dirty="0" err="1" smtClean="0"/>
              <a:t>parsovottanasana</a:t>
            </a:r>
            <a:r>
              <a:rPr lang="en-US" dirty="0" smtClean="0"/>
              <a:t>) </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64440" y="2188395"/>
            <a:ext cx="6256962" cy="3883631"/>
          </a:xfrm>
        </p:spPr>
      </p:pic>
    </p:spTree>
    <p:extLst>
      <p:ext uri="{BB962C8B-B14F-4D97-AF65-F5344CB8AC3E}">
        <p14:creationId xmlns:p14="http://schemas.microsoft.com/office/powerpoint/2010/main" val="9512738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1204" y="230571"/>
            <a:ext cx="8911687" cy="591232"/>
          </a:xfrm>
        </p:spPr>
        <p:txBody>
          <a:bodyPr>
            <a:normAutofit/>
          </a:bodyPr>
          <a:lstStyle/>
          <a:p>
            <a:r>
              <a:rPr lang="en-US" sz="3200" b="1" dirty="0" smtClean="0"/>
              <a:t>Standing </a:t>
            </a:r>
            <a:r>
              <a:rPr lang="en-US" sz="3200" b="1" dirty="0" err="1" smtClean="0"/>
              <a:t>asasna</a:t>
            </a:r>
            <a:r>
              <a:rPr lang="en-US" sz="3200" b="1" dirty="0" smtClean="0"/>
              <a:t> routine: triple </a:t>
            </a:r>
            <a:r>
              <a:rPr lang="en-US" sz="3200" b="1" dirty="0" err="1" smtClean="0"/>
              <a:t>downdog</a:t>
            </a:r>
            <a:r>
              <a:rPr lang="en-US" sz="3200" b="1" dirty="0" smtClean="0"/>
              <a:t> </a:t>
            </a:r>
            <a:endParaRPr lang="en-US" sz="3200" b="1" dirty="0"/>
          </a:p>
        </p:txBody>
      </p:sp>
      <p:sp>
        <p:nvSpPr>
          <p:cNvPr id="3" name="Content Placeholder 2"/>
          <p:cNvSpPr>
            <a:spLocks noGrp="1"/>
          </p:cNvSpPr>
          <p:nvPr>
            <p:ph idx="1"/>
          </p:nvPr>
        </p:nvSpPr>
        <p:spPr>
          <a:xfrm>
            <a:off x="1469985" y="1169043"/>
            <a:ext cx="10034627" cy="5405377"/>
          </a:xfrm>
        </p:spPr>
        <p:txBody>
          <a:bodyPr>
            <a:normAutofit lnSpcReduction="10000"/>
          </a:bodyPr>
          <a:lstStyle/>
          <a:p>
            <a:pPr marL="0" indent="0">
              <a:buNone/>
            </a:pPr>
            <a:r>
              <a:rPr lang="en-US" sz="2800" b="1" dirty="0" smtClean="0"/>
              <a:t>MOUNTAIN							</a:t>
            </a:r>
            <a:r>
              <a:rPr lang="en-US" sz="2800" b="1" i="1" dirty="0" smtClean="0"/>
              <a:t>START R AND REPEAT WITH L</a:t>
            </a:r>
          </a:p>
          <a:p>
            <a:pPr marL="0" indent="0">
              <a:buNone/>
            </a:pPr>
            <a:r>
              <a:rPr lang="en-US" sz="2800" b="1" dirty="0" smtClean="0"/>
              <a:t>PYRAMID --------GARLAND</a:t>
            </a:r>
          </a:p>
          <a:p>
            <a:pPr marL="0" indent="0">
              <a:buNone/>
            </a:pPr>
            <a:r>
              <a:rPr lang="en-US" sz="2800" b="1" dirty="0" smtClean="0"/>
              <a:t>TRIPLE DOWNDOG X 6-----UPDOG</a:t>
            </a:r>
          </a:p>
          <a:p>
            <a:pPr marL="0" indent="0">
              <a:buNone/>
            </a:pPr>
            <a:r>
              <a:rPr lang="en-US" sz="2800" b="1" dirty="0" smtClean="0"/>
              <a:t>REVERSE WARRIOR FOR REPS</a:t>
            </a:r>
          </a:p>
          <a:p>
            <a:pPr marL="0" indent="0">
              <a:buNone/>
            </a:pPr>
            <a:r>
              <a:rPr lang="en-US" sz="2800" b="1" dirty="0" smtClean="0"/>
              <a:t>WARRIOR 1 TWISTS</a:t>
            </a:r>
          </a:p>
          <a:p>
            <a:pPr marL="0" indent="0">
              <a:buNone/>
            </a:pPr>
            <a:r>
              <a:rPr lang="en-US" sz="2800" b="1" dirty="0" smtClean="0"/>
              <a:t>SIDE ANGLE----SIDE ANGLE PALMS PRESS (REVOLVED)</a:t>
            </a:r>
          </a:p>
          <a:p>
            <a:pPr marL="0" indent="0">
              <a:buNone/>
            </a:pPr>
            <a:r>
              <a:rPr lang="en-US" sz="2800" b="1" dirty="0" smtClean="0"/>
              <a:t>TRIANGLE 1------REVOLVED</a:t>
            </a:r>
          </a:p>
          <a:p>
            <a:pPr marL="0" indent="0">
              <a:buNone/>
            </a:pPr>
            <a:r>
              <a:rPr lang="en-US" sz="2800" b="1" dirty="0" smtClean="0"/>
              <a:t>TRIPLE DOWNDOG X 6----UPDOG</a:t>
            </a:r>
          </a:p>
          <a:p>
            <a:pPr marL="0" indent="0">
              <a:buNone/>
            </a:pPr>
            <a:r>
              <a:rPr lang="en-US" sz="2800" b="1" dirty="0" smtClean="0"/>
              <a:t>HALF MOON------SUGAR CANE</a:t>
            </a:r>
          </a:p>
          <a:p>
            <a:pPr marL="0" indent="0">
              <a:buNone/>
            </a:pPr>
            <a:r>
              <a:rPr lang="en-US" sz="2800" b="1" dirty="0" smtClean="0"/>
              <a:t>GODDESS-----BALANCED WARRIOR</a:t>
            </a:r>
          </a:p>
          <a:p>
            <a:pPr marL="0" indent="0">
              <a:buNone/>
            </a:pPr>
            <a:endParaRPr lang="en-US" b="1" dirty="0"/>
          </a:p>
        </p:txBody>
      </p:sp>
    </p:spTree>
    <p:extLst>
      <p:ext uri="{BB962C8B-B14F-4D97-AF65-F5344CB8AC3E}">
        <p14:creationId xmlns:p14="http://schemas.microsoft.com/office/powerpoint/2010/main" val="3513504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Standing asana and strength</a:t>
            </a:r>
            <a:br>
              <a:rPr lang="en-US" dirty="0" smtClean="0"/>
            </a:br>
            <a:r>
              <a:rPr lang="en-US" dirty="0" smtClean="0"/>
              <a:t>routine:</a:t>
            </a:r>
            <a:endParaRPr lang="en-US" dirty="0"/>
          </a:p>
        </p:txBody>
      </p:sp>
      <p:sp>
        <p:nvSpPr>
          <p:cNvPr id="3" name="Content Placeholder 2"/>
          <p:cNvSpPr>
            <a:spLocks noGrp="1"/>
          </p:cNvSpPr>
          <p:nvPr>
            <p:ph idx="1"/>
          </p:nvPr>
        </p:nvSpPr>
        <p:spPr>
          <a:xfrm>
            <a:off x="2589212" y="2133600"/>
            <a:ext cx="8915400" cy="4296076"/>
          </a:xfrm>
        </p:spPr>
        <p:txBody>
          <a:bodyPr/>
          <a:lstStyle/>
          <a:p>
            <a:r>
              <a:rPr lang="en-US" b="1" i="1" dirty="0" smtClean="0"/>
              <a:t>Triangle R/L								repeat 1-5</a:t>
            </a:r>
          </a:p>
          <a:p>
            <a:r>
              <a:rPr lang="en-US" b="1" i="1" dirty="0" smtClean="0"/>
              <a:t>Triangle revolved R/L						</a:t>
            </a:r>
            <a:r>
              <a:rPr lang="en-US" u="sng" dirty="0" smtClean="0"/>
              <a:t>10 warrior lifts R/L</a:t>
            </a:r>
          </a:p>
          <a:p>
            <a:r>
              <a:rPr lang="en-US" b="1" i="1" dirty="0" smtClean="0"/>
              <a:t>Twist in standing							</a:t>
            </a:r>
            <a:r>
              <a:rPr lang="en-US" u="sng" dirty="0" smtClean="0"/>
              <a:t>10 mini squat hops</a:t>
            </a:r>
          </a:p>
          <a:p>
            <a:r>
              <a:rPr lang="en-US" b="1" i="1" dirty="0" smtClean="0"/>
              <a:t>Forward split pyramid						repeat 1-5</a:t>
            </a:r>
          </a:p>
          <a:p>
            <a:r>
              <a:rPr lang="en-US" b="1" i="1" dirty="0" smtClean="0"/>
              <a:t>Pendulum</a:t>
            </a:r>
          </a:p>
          <a:p>
            <a:r>
              <a:rPr lang="en-US" u="sng" dirty="0" smtClean="0"/>
              <a:t>10 sumo squats</a:t>
            </a:r>
            <a:r>
              <a:rPr lang="en-US" dirty="0" smtClean="0"/>
              <a:t>							STRAPS</a:t>
            </a:r>
          </a:p>
          <a:p>
            <a:r>
              <a:rPr lang="en-US" u="sng" dirty="0" smtClean="0"/>
              <a:t>Warrior 1 forward/backward sweep</a:t>
            </a:r>
          </a:p>
          <a:p>
            <a:r>
              <a:rPr lang="en-US" b="1" dirty="0" smtClean="0"/>
              <a:t>Repeat 1-5</a:t>
            </a:r>
          </a:p>
          <a:p>
            <a:r>
              <a:rPr lang="en-US" u="sng" dirty="0" smtClean="0"/>
              <a:t>10 front lunge up/downs R/L</a:t>
            </a:r>
          </a:p>
          <a:p>
            <a:r>
              <a:rPr lang="en-US" u="sng" dirty="0" smtClean="0"/>
              <a:t>Goddess</a:t>
            </a:r>
          </a:p>
          <a:p>
            <a:endParaRPr lang="en-US" dirty="0"/>
          </a:p>
        </p:txBody>
      </p:sp>
    </p:spTree>
    <p:extLst>
      <p:ext uri="{BB962C8B-B14F-4D97-AF65-F5344CB8AC3E}">
        <p14:creationId xmlns:p14="http://schemas.microsoft.com/office/powerpoint/2010/main" val="10023234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577673"/>
          </a:xfrm>
        </p:spPr>
        <p:txBody>
          <a:bodyPr>
            <a:normAutofit fontScale="90000"/>
          </a:bodyPr>
          <a:lstStyle/>
          <a:p>
            <a:r>
              <a:rPr lang="en-US" dirty="0" smtClean="0"/>
              <a:t>Standing asana and hip opener</a:t>
            </a:r>
            <a:endParaRPr lang="en-US" dirty="0"/>
          </a:p>
        </p:txBody>
      </p:sp>
      <p:sp>
        <p:nvSpPr>
          <p:cNvPr id="3" name="Content Placeholder 2"/>
          <p:cNvSpPr>
            <a:spLocks noGrp="1"/>
          </p:cNvSpPr>
          <p:nvPr>
            <p:ph idx="1"/>
          </p:nvPr>
        </p:nvSpPr>
        <p:spPr>
          <a:xfrm>
            <a:off x="1227909" y="1358537"/>
            <a:ext cx="10276703" cy="5347063"/>
          </a:xfrm>
        </p:spPr>
        <p:txBody>
          <a:bodyPr>
            <a:normAutofit lnSpcReduction="10000"/>
          </a:bodyPr>
          <a:lstStyle/>
          <a:p>
            <a:r>
              <a:rPr lang="en-US" dirty="0" smtClean="0"/>
              <a:t>TRIANGLE 1</a:t>
            </a:r>
          </a:p>
          <a:p>
            <a:r>
              <a:rPr lang="en-US" dirty="0" smtClean="0"/>
              <a:t>REVOLVED TRIANGLE</a:t>
            </a:r>
          </a:p>
          <a:p>
            <a:r>
              <a:rPr lang="en-US" dirty="0" smtClean="0"/>
              <a:t>TWIST IN STANDING</a:t>
            </a:r>
          </a:p>
          <a:p>
            <a:r>
              <a:rPr lang="en-US" dirty="0" smtClean="0"/>
              <a:t>PYRAMID TWIST</a:t>
            </a:r>
          </a:p>
          <a:p>
            <a:r>
              <a:rPr lang="en-US" dirty="0" smtClean="0"/>
              <a:t>HERO----PENDULUM</a:t>
            </a:r>
          </a:p>
          <a:p>
            <a:r>
              <a:rPr lang="en-US" dirty="0" smtClean="0"/>
              <a:t>SIDE ANGLE (FOREARM PRESS)</a:t>
            </a:r>
          </a:p>
          <a:p>
            <a:r>
              <a:rPr lang="en-US" dirty="0" smtClean="0"/>
              <a:t>SIDE ANGLE REVOLVED</a:t>
            </a:r>
          </a:p>
          <a:p>
            <a:r>
              <a:rPr lang="en-US" dirty="0" smtClean="0"/>
              <a:t>GATE POSE</a:t>
            </a:r>
          </a:p>
          <a:p>
            <a:r>
              <a:rPr lang="en-US" dirty="0" smtClean="0"/>
              <a:t>TRI-PLANAR (FRONT ONLY X4)</a:t>
            </a:r>
          </a:p>
          <a:p>
            <a:r>
              <a:rPr lang="en-US" dirty="0" smtClean="0"/>
              <a:t>SINGLE PIGEON</a:t>
            </a:r>
          </a:p>
          <a:p>
            <a:r>
              <a:rPr lang="en-US" dirty="0" smtClean="0"/>
              <a:t>REPEAT 3 X </a:t>
            </a:r>
          </a:p>
          <a:p>
            <a:r>
              <a:rPr lang="en-US" dirty="0" smtClean="0"/>
              <a:t>1</a:t>
            </a:r>
            <a:r>
              <a:rPr lang="en-US" baseline="30000" dirty="0" smtClean="0"/>
              <a:t>ST</a:t>
            </a:r>
            <a:r>
              <a:rPr lang="en-US" dirty="0" smtClean="0"/>
              <a:t> TIME: 2 BREATHS</a:t>
            </a:r>
          </a:p>
          <a:p>
            <a:r>
              <a:rPr lang="en-US" dirty="0" smtClean="0"/>
              <a:t>2</a:t>
            </a:r>
            <a:r>
              <a:rPr lang="en-US" baseline="30000" dirty="0" smtClean="0"/>
              <a:t>ND</a:t>
            </a:r>
            <a:r>
              <a:rPr lang="en-US" dirty="0" smtClean="0"/>
              <a:t> TIME: 1.5 BREATHS</a:t>
            </a:r>
          </a:p>
          <a:p>
            <a:r>
              <a:rPr lang="en-US" smtClean="0"/>
              <a:t>3</a:t>
            </a:r>
            <a:r>
              <a:rPr lang="en-US" baseline="30000" smtClean="0"/>
              <a:t>RD</a:t>
            </a:r>
            <a:r>
              <a:rPr lang="en-US" smtClean="0"/>
              <a:t> TIME: 1 BREATH</a:t>
            </a:r>
            <a:endParaRPr lang="en-US" dirty="0" smtClean="0"/>
          </a:p>
        </p:txBody>
      </p:sp>
    </p:spTree>
    <p:extLst>
      <p:ext uri="{BB962C8B-B14F-4D97-AF65-F5344CB8AC3E}">
        <p14:creationId xmlns:p14="http://schemas.microsoft.com/office/powerpoint/2010/main" val="36448949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10243"/>
          </a:xfrm>
        </p:spPr>
        <p:txBody>
          <a:bodyPr/>
          <a:lstStyle/>
          <a:p>
            <a:r>
              <a:rPr lang="en-US" dirty="0" smtClean="0"/>
              <a:t>My Goddess sequence</a:t>
            </a:r>
            <a:endParaRPr lang="en-US" dirty="0"/>
          </a:p>
        </p:txBody>
      </p:sp>
      <p:sp>
        <p:nvSpPr>
          <p:cNvPr id="3" name="Content Placeholder 2"/>
          <p:cNvSpPr>
            <a:spLocks noGrp="1"/>
          </p:cNvSpPr>
          <p:nvPr>
            <p:ph idx="1"/>
          </p:nvPr>
        </p:nvSpPr>
        <p:spPr>
          <a:xfrm>
            <a:off x="2589212" y="1434353"/>
            <a:ext cx="8915400" cy="4476869"/>
          </a:xfrm>
        </p:spPr>
        <p:txBody>
          <a:bodyPr>
            <a:normAutofit lnSpcReduction="10000"/>
          </a:bodyPr>
          <a:lstStyle/>
          <a:p>
            <a:r>
              <a:rPr lang="en-US" sz="2000" b="1" dirty="0" smtClean="0"/>
              <a:t>Goddess</a:t>
            </a:r>
          </a:p>
          <a:p>
            <a:r>
              <a:rPr lang="en-US" sz="2000" b="1" dirty="0" smtClean="0"/>
              <a:t>Goddess shoulder rotation</a:t>
            </a:r>
          </a:p>
          <a:p>
            <a:r>
              <a:rPr lang="en-US" sz="2000" b="1" dirty="0" smtClean="0"/>
              <a:t>Pyramid</a:t>
            </a:r>
          </a:p>
          <a:p>
            <a:r>
              <a:rPr lang="en-US" sz="2000" b="1" dirty="0" err="1" smtClean="0"/>
              <a:t>Downdog</a:t>
            </a:r>
            <a:r>
              <a:rPr lang="en-US" sz="2000" b="1" dirty="0" smtClean="0"/>
              <a:t> w/repeated ext. leg x 4</a:t>
            </a:r>
          </a:p>
          <a:p>
            <a:r>
              <a:rPr lang="en-US" sz="2000" b="1" dirty="0" err="1" smtClean="0"/>
              <a:t>Downdog</a:t>
            </a:r>
            <a:r>
              <a:rPr lang="en-US" sz="2000" b="1" dirty="0" smtClean="0"/>
              <a:t>—front lunge knee down (runners lunge forward rock)</a:t>
            </a:r>
          </a:p>
          <a:p>
            <a:r>
              <a:rPr lang="en-US" sz="2000" b="1" dirty="0" smtClean="0"/>
              <a:t>Front high lunge knee off mat with rock</a:t>
            </a:r>
          </a:p>
          <a:p>
            <a:r>
              <a:rPr lang="en-US" sz="2000" b="1" dirty="0" smtClean="0"/>
              <a:t>Front high lunge with arm sweep back/forward into crescent</a:t>
            </a:r>
          </a:p>
          <a:p>
            <a:r>
              <a:rPr lang="en-US" sz="2000" b="1" dirty="0" smtClean="0"/>
              <a:t>Power down fists—power arms at sides—drop into </a:t>
            </a:r>
            <a:r>
              <a:rPr lang="en-US" sz="2000" b="1" smtClean="0"/>
              <a:t>crescent lunge</a:t>
            </a:r>
            <a:endParaRPr lang="en-US" sz="2000" b="1" dirty="0" smtClean="0"/>
          </a:p>
          <a:p>
            <a:r>
              <a:rPr lang="en-US" sz="2000" b="1" dirty="0" smtClean="0"/>
              <a:t>Warrior 1 twists---straight arm twist</a:t>
            </a:r>
          </a:p>
          <a:p>
            <a:r>
              <a:rPr lang="en-US" sz="2000" b="1" dirty="0" smtClean="0"/>
              <a:t>Triangle 1</a:t>
            </a:r>
          </a:p>
          <a:p>
            <a:r>
              <a:rPr lang="en-US" sz="2000" b="1" dirty="0" smtClean="0"/>
              <a:t>Goddess/pendulum swing</a:t>
            </a:r>
            <a:endParaRPr lang="en-US" sz="2000" b="1" dirty="0"/>
          </a:p>
        </p:txBody>
      </p:sp>
    </p:spTree>
    <p:extLst>
      <p:ext uri="{BB962C8B-B14F-4D97-AF65-F5344CB8AC3E}">
        <p14:creationId xmlns:p14="http://schemas.microsoft.com/office/powerpoint/2010/main" val="9175344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Standing asana performance assessment: proprioceptive points</a:t>
            </a:r>
            <a:endParaRPr lang="en-US" dirty="0"/>
          </a:p>
        </p:txBody>
      </p:sp>
      <p:sp>
        <p:nvSpPr>
          <p:cNvPr id="3" name="Content Placeholder 2"/>
          <p:cNvSpPr>
            <a:spLocks noGrp="1"/>
          </p:cNvSpPr>
          <p:nvPr>
            <p:ph idx="1"/>
          </p:nvPr>
        </p:nvSpPr>
        <p:spPr/>
        <p:txBody>
          <a:bodyPr/>
          <a:lstStyle/>
          <a:p>
            <a:r>
              <a:rPr lang="en-US" sz="3600" b="1" dirty="0" smtClean="0"/>
              <a:t>Pyramid:</a:t>
            </a:r>
          </a:p>
          <a:p>
            <a:endParaRPr lang="en-US" dirty="0"/>
          </a:p>
          <a:p>
            <a:r>
              <a:rPr lang="en-US" sz="2400" dirty="0" smtClean="0">
                <a:latin typeface="Bell MT" panose="02020503060305020303" pitchFamily="18" charset="0"/>
              </a:rPr>
              <a:t>Both legs straight; stagger stance</a:t>
            </a:r>
          </a:p>
          <a:p>
            <a:r>
              <a:rPr lang="en-US" sz="2400" dirty="0" smtClean="0">
                <a:latin typeface="Bell MT" panose="02020503060305020303" pitchFamily="18" charset="0"/>
              </a:rPr>
              <a:t>Chest to thigh</a:t>
            </a:r>
          </a:p>
          <a:p>
            <a:r>
              <a:rPr lang="en-US" sz="2400" dirty="0" smtClean="0">
                <a:latin typeface="Bell MT" panose="02020503060305020303" pitchFamily="18" charset="0"/>
              </a:rPr>
              <a:t>Hands on floor or blocks</a:t>
            </a:r>
            <a:endParaRPr lang="en-US" sz="2400" dirty="0">
              <a:latin typeface="Bell MT" panose="02020503060305020303" pitchFamily="18" charset="0"/>
            </a:endParaRPr>
          </a:p>
        </p:txBody>
      </p:sp>
    </p:spTree>
    <p:extLst>
      <p:ext uri="{BB962C8B-B14F-4D97-AF65-F5344CB8AC3E}">
        <p14:creationId xmlns:p14="http://schemas.microsoft.com/office/powerpoint/2010/main" val="24477457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600" b="1" dirty="0" err="1" smtClean="0"/>
              <a:t>Downdog</a:t>
            </a:r>
            <a:endParaRPr lang="en-US" sz="3600" b="1" dirty="0" smtClean="0"/>
          </a:p>
          <a:p>
            <a:endParaRPr lang="en-US" dirty="0"/>
          </a:p>
          <a:p>
            <a:r>
              <a:rPr lang="en-US" sz="2400" i="1" dirty="0" smtClean="0"/>
              <a:t>Feet flat</a:t>
            </a:r>
          </a:p>
          <a:p>
            <a:r>
              <a:rPr lang="en-US" sz="2400" i="1" dirty="0" smtClean="0"/>
              <a:t>Head extension of spine or cervical flexion</a:t>
            </a:r>
          </a:p>
          <a:p>
            <a:r>
              <a:rPr lang="en-US" sz="2400" i="1" dirty="0" smtClean="0"/>
              <a:t>Arms and legs straight</a:t>
            </a:r>
          </a:p>
          <a:p>
            <a:r>
              <a:rPr lang="en-US" sz="2400" i="1" dirty="0" smtClean="0"/>
              <a:t>If you cannot achieve these use 2 blocks</a:t>
            </a:r>
            <a:endParaRPr lang="en-US" sz="2400" i="1" dirty="0"/>
          </a:p>
        </p:txBody>
      </p:sp>
    </p:spTree>
    <p:extLst>
      <p:ext uri="{BB962C8B-B14F-4D97-AF65-F5344CB8AC3E}">
        <p14:creationId xmlns:p14="http://schemas.microsoft.com/office/powerpoint/2010/main" val="29688637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Warrior 1; humble, and goalpost</a:t>
            </a:r>
            <a:endParaRPr lang="en-US" b="1" dirty="0"/>
          </a:p>
        </p:txBody>
      </p:sp>
      <p:sp>
        <p:nvSpPr>
          <p:cNvPr id="3" name="Content Placeholder 2"/>
          <p:cNvSpPr>
            <a:spLocks noGrp="1"/>
          </p:cNvSpPr>
          <p:nvPr>
            <p:ph idx="1"/>
          </p:nvPr>
        </p:nvSpPr>
        <p:spPr/>
        <p:txBody>
          <a:bodyPr>
            <a:normAutofit/>
          </a:bodyPr>
          <a:lstStyle/>
          <a:p>
            <a:r>
              <a:rPr lang="en-US" sz="2400" i="1" dirty="0" smtClean="0"/>
              <a:t>Front leg vertical to mat, bent 45-90 degrees whatever you can manage</a:t>
            </a:r>
          </a:p>
          <a:p>
            <a:r>
              <a:rPr lang="en-US" sz="2400" i="1" dirty="0" smtClean="0"/>
              <a:t>Back foot flat and everted</a:t>
            </a:r>
          </a:p>
          <a:p>
            <a:r>
              <a:rPr lang="en-US" sz="2400" i="1" dirty="0" smtClean="0"/>
              <a:t>Shoulders stacked over hips</a:t>
            </a:r>
          </a:p>
          <a:p>
            <a:r>
              <a:rPr lang="en-US" sz="2400" i="1" dirty="0" smtClean="0"/>
              <a:t>Chest upward (not collapsed)</a:t>
            </a:r>
          </a:p>
          <a:p>
            <a:r>
              <a:rPr lang="en-US" sz="2400" i="1" dirty="0" smtClean="0"/>
              <a:t>Arms overhead </a:t>
            </a:r>
          </a:p>
          <a:p>
            <a:r>
              <a:rPr lang="en-US" sz="2400" i="1" dirty="0" smtClean="0"/>
              <a:t>Palms face</a:t>
            </a:r>
            <a:endParaRPr lang="en-US" sz="2400" i="1" dirty="0"/>
          </a:p>
        </p:txBody>
      </p:sp>
    </p:spTree>
    <p:extLst>
      <p:ext uri="{BB962C8B-B14F-4D97-AF65-F5344CB8AC3E}">
        <p14:creationId xmlns:p14="http://schemas.microsoft.com/office/powerpoint/2010/main" val="10081541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Warrior 2</a:t>
            </a:r>
            <a:endParaRPr lang="en-US" b="1" dirty="0"/>
          </a:p>
        </p:txBody>
      </p:sp>
      <p:sp>
        <p:nvSpPr>
          <p:cNvPr id="3" name="Content Placeholder 2"/>
          <p:cNvSpPr>
            <a:spLocks noGrp="1"/>
          </p:cNvSpPr>
          <p:nvPr>
            <p:ph idx="1"/>
          </p:nvPr>
        </p:nvSpPr>
        <p:spPr/>
        <p:txBody>
          <a:bodyPr>
            <a:normAutofit/>
          </a:bodyPr>
          <a:lstStyle/>
          <a:p>
            <a:r>
              <a:rPr lang="en-US" sz="2400" i="1" dirty="0" smtClean="0"/>
              <a:t>Arms straight, abducted and parallel to floor</a:t>
            </a:r>
          </a:p>
          <a:p>
            <a:r>
              <a:rPr lang="en-US" sz="2400" i="1" dirty="0" smtClean="0"/>
              <a:t>If in right warrior 2, leg is at 90 degrees or as close as you can manage</a:t>
            </a:r>
          </a:p>
          <a:p>
            <a:r>
              <a:rPr lang="en-US" sz="2400" i="1" dirty="0" smtClean="0"/>
              <a:t>Shoulders stacked over hips</a:t>
            </a:r>
          </a:p>
          <a:p>
            <a:r>
              <a:rPr lang="en-US" sz="2400" i="1" dirty="0" smtClean="0"/>
              <a:t>Left leg is straight, foot everted</a:t>
            </a:r>
          </a:p>
          <a:p>
            <a:r>
              <a:rPr lang="en-US" sz="2400" i="1" dirty="0" smtClean="0"/>
              <a:t>Gaze over horizon (top of arms)</a:t>
            </a:r>
            <a:endParaRPr lang="en-US" sz="2400" i="1" dirty="0"/>
          </a:p>
        </p:txBody>
      </p:sp>
    </p:spTree>
    <p:extLst>
      <p:ext uri="{BB962C8B-B14F-4D97-AF65-F5344CB8AC3E}">
        <p14:creationId xmlns:p14="http://schemas.microsoft.com/office/powerpoint/2010/main" val="7824727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Warrior 3</a:t>
            </a:r>
            <a:endParaRPr lang="en-US" b="1" dirty="0"/>
          </a:p>
        </p:txBody>
      </p:sp>
      <p:sp>
        <p:nvSpPr>
          <p:cNvPr id="3" name="Content Placeholder 2"/>
          <p:cNvSpPr>
            <a:spLocks noGrp="1"/>
          </p:cNvSpPr>
          <p:nvPr>
            <p:ph idx="1"/>
          </p:nvPr>
        </p:nvSpPr>
        <p:spPr/>
        <p:txBody>
          <a:bodyPr>
            <a:normAutofit/>
          </a:bodyPr>
          <a:lstStyle/>
          <a:p>
            <a:r>
              <a:rPr lang="en-US" sz="2800" i="1" dirty="0" smtClean="0"/>
              <a:t>Back leg parallel in height to floor</a:t>
            </a:r>
          </a:p>
          <a:p>
            <a:r>
              <a:rPr lang="en-US" sz="2800" i="1" dirty="0" smtClean="0"/>
              <a:t>Back leg in line with torso and head</a:t>
            </a:r>
          </a:p>
          <a:p>
            <a:r>
              <a:rPr lang="en-US" sz="2800" i="1" dirty="0" smtClean="0"/>
              <a:t>Neutral gaze</a:t>
            </a:r>
          </a:p>
          <a:p>
            <a:r>
              <a:rPr lang="en-US" sz="2800" i="1" dirty="0" smtClean="0"/>
              <a:t>Arms in line with torso or palms face</a:t>
            </a:r>
          </a:p>
          <a:p>
            <a:r>
              <a:rPr lang="en-US" sz="2800" i="1" dirty="0" smtClean="0"/>
              <a:t>Front leg straight (optimal); sufficient if slightly bent</a:t>
            </a:r>
            <a:endParaRPr lang="en-US" sz="2800" i="1" dirty="0"/>
          </a:p>
        </p:txBody>
      </p:sp>
    </p:spTree>
    <p:extLst>
      <p:ext uri="{BB962C8B-B14F-4D97-AF65-F5344CB8AC3E}">
        <p14:creationId xmlns:p14="http://schemas.microsoft.com/office/powerpoint/2010/main" val="22529417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Crescent (not lunge</a:t>
            </a:r>
            <a:r>
              <a:rPr lang="en-US" dirty="0" smtClean="0"/>
              <a:t>)</a:t>
            </a:r>
            <a:endParaRPr lang="en-US" dirty="0"/>
          </a:p>
        </p:txBody>
      </p:sp>
      <p:sp>
        <p:nvSpPr>
          <p:cNvPr id="3" name="Content Placeholder 2"/>
          <p:cNvSpPr>
            <a:spLocks noGrp="1"/>
          </p:cNvSpPr>
          <p:nvPr>
            <p:ph idx="1"/>
          </p:nvPr>
        </p:nvSpPr>
        <p:spPr/>
        <p:txBody>
          <a:bodyPr>
            <a:normAutofit/>
          </a:bodyPr>
          <a:lstStyle/>
          <a:p>
            <a:r>
              <a:rPr lang="en-US" sz="2400" i="1" dirty="0" smtClean="0"/>
              <a:t>Palms face</a:t>
            </a:r>
          </a:p>
          <a:p>
            <a:r>
              <a:rPr lang="en-US" sz="2400" i="1" dirty="0" smtClean="0"/>
              <a:t>Front leg at 90 degrees or close</a:t>
            </a:r>
          </a:p>
          <a:p>
            <a:r>
              <a:rPr lang="en-US" sz="2400" i="1" dirty="0" smtClean="0"/>
              <a:t>Ball of back foot touches mat only</a:t>
            </a:r>
          </a:p>
          <a:p>
            <a:r>
              <a:rPr lang="en-US" sz="2400" i="1" dirty="0" smtClean="0"/>
              <a:t>Shoulders stacked over hips</a:t>
            </a:r>
          </a:p>
          <a:p>
            <a:r>
              <a:rPr lang="en-US" sz="2400" i="1" dirty="0" smtClean="0"/>
              <a:t>Arms overhead</a:t>
            </a:r>
          </a:p>
        </p:txBody>
      </p:sp>
    </p:spTree>
    <p:extLst>
      <p:ext uri="{BB962C8B-B14F-4D97-AF65-F5344CB8AC3E}">
        <p14:creationId xmlns:p14="http://schemas.microsoft.com/office/powerpoint/2010/main" val="4099886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Downward facing dog</a:t>
            </a:r>
            <a:r>
              <a:rPr lang="en-US" dirty="0" smtClean="0"/>
              <a:t>,(</a:t>
            </a:r>
            <a:r>
              <a:rPr lang="en-US" dirty="0" err="1" smtClean="0"/>
              <a:t>Adho</a:t>
            </a:r>
            <a:r>
              <a:rPr lang="en-US" dirty="0" smtClean="0"/>
              <a:t> </a:t>
            </a:r>
            <a:r>
              <a:rPr lang="en-US" dirty="0" err="1" smtClean="0"/>
              <a:t>Mukha</a:t>
            </a:r>
            <a:r>
              <a:rPr lang="en-US" dirty="0" smtClean="0"/>
              <a:t> </a:t>
            </a:r>
            <a:r>
              <a:rPr lang="en-US" dirty="0" err="1" smtClean="0"/>
              <a:t>Svanasana</a:t>
            </a:r>
            <a:r>
              <a:rPr lang="en-US" dirty="0" smtClean="0"/>
              <a:t>) </a:t>
            </a:r>
            <a:r>
              <a:rPr lang="en-US" i="1" dirty="0" smtClean="0"/>
              <a:t>extended leg, flexed leg (scorpion)</a:t>
            </a:r>
            <a:endParaRPr lang="en-US" i="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0659" y="2685362"/>
            <a:ext cx="4164794" cy="2962403"/>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5453" y="2518675"/>
            <a:ext cx="2143125" cy="214312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34183" y="2361513"/>
            <a:ext cx="2133600" cy="2133600"/>
          </a:xfrm>
          <a:prstGeom prst="rect">
            <a:avLst/>
          </a:prstGeom>
        </p:spPr>
      </p:pic>
    </p:spTree>
    <p:extLst>
      <p:ext uri="{BB962C8B-B14F-4D97-AF65-F5344CB8AC3E}">
        <p14:creationId xmlns:p14="http://schemas.microsoft.com/office/powerpoint/2010/main" val="18265810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Reverse warrior</a:t>
            </a:r>
            <a:endParaRPr lang="en-US" b="1" dirty="0"/>
          </a:p>
        </p:txBody>
      </p:sp>
      <p:sp>
        <p:nvSpPr>
          <p:cNvPr id="3" name="Content Placeholder 2"/>
          <p:cNvSpPr>
            <a:spLocks noGrp="1"/>
          </p:cNvSpPr>
          <p:nvPr>
            <p:ph idx="1"/>
          </p:nvPr>
        </p:nvSpPr>
        <p:spPr/>
        <p:txBody>
          <a:bodyPr>
            <a:normAutofit/>
          </a:bodyPr>
          <a:lstStyle/>
          <a:p>
            <a:r>
              <a:rPr lang="en-US" sz="2400" i="1" dirty="0" smtClean="0"/>
              <a:t>Same position as warrior 2</a:t>
            </a:r>
          </a:p>
          <a:p>
            <a:r>
              <a:rPr lang="en-US" sz="2400" i="1" dirty="0" smtClean="0"/>
              <a:t>Back arm rests on leg outside of knee</a:t>
            </a:r>
          </a:p>
          <a:p>
            <a:r>
              <a:rPr lang="en-US" sz="2400" i="1" dirty="0" smtClean="0"/>
              <a:t>Front arm reaches past head straightened (close to ear)</a:t>
            </a:r>
          </a:p>
          <a:p>
            <a:r>
              <a:rPr lang="en-US" sz="2400" i="1" dirty="0" smtClean="0"/>
              <a:t>Gaze upward if manageable</a:t>
            </a:r>
            <a:endParaRPr lang="en-US" sz="2400" i="1" dirty="0"/>
          </a:p>
        </p:txBody>
      </p:sp>
    </p:spTree>
    <p:extLst>
      <p:ext uri="{BB962C8B-B14F-4D97-AF65-F5344CB8AC3E}">
        <p14:creationId xmlns:p14="http://schemas.microsoft.com/office/powerpoint/2010/main" val="30508303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Triangle and revolved</a:t>
            </a:r>
            <a:endParaRPr lang="en-US" b="1" dirty="0"/>
          </a:p>
        </p:txBody>
      </p:sp>
      <p:sp>
        <p:nvSpPr>
          <p:cNvPr id="3" name="Content Placeholder 2"/>
          <p:cNvSpPr>
            <a:spLocks noGrp="1"/>
          </p:cNvSpPr>
          <p:nvPr>
            <p:ph idx="1"/>
          </p:nvPr>
        </p:nvSpPr>
        <p:spPr/>
        <p:txBody>
          <a:bodyPr>
            <a:normAutofit/>
          </a:bodyPr>
          <a:lstStyle/>
          <a:p>
            <a:r>
              <a:rPr lang="en-US" sz="2400" i="1" dirty="0" smtClean="0"/>
              <a:t>Both front and back legs straight</a:t>
            </a:r>
          </a:p>
          <a:p>
            <a:r>
              <a:rPr lang="en-US" sz="2400" i="1" dirty="0" smtClean="0"/>
              <a:t>Back foot in eversion</a:t>
            </a:r>
          </a:p>
          <a:p>
            <a:r>
              <a:rPr lang="en-US" sz="2400" i="1" dirty="0" smtClean="0"/>
              <a:t>Arms stacked straight over each other</a:t>
            </a:r>
          </a:p>
          <a:p>
            <a:endParaRPr lang="en-US" sz="2400" i="1" dirty="0" smtClean="0"/>
          </a:p>
          <a:p>
            <a:r>
              <a:rPr lang="en-US" sz="2400" i="1" dirty="0" smtClean="0"/>
              <a:t>Revolved (arm positioning switched)</a:t>
            </a:r>
            <a:endParaRPr lang="en-US" sz="2400" i="1" dirty="0"/>
          </a:p>
        </p:txBody>
      </p:sp>
    </p:spTree>
    <p:extLst>
      <p:ext uri="{BB962C8B-B14F-4D97-AF65-F5344CB8AC3E}">
        <p14:creationId xmlns:p14="http://schemas.microsoft.com/office/powerpoint/2010/main" val="19345597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Side angle and revolved</a:t>
            </a:r>
            <a:endParaRPr lang="en-US" b="1" dirty="0"/>
          </a:p>
        </p:txBody>
      </p:sp>
      <p:sp>
        <p:nvSpPr>
          <p:cNvPr id="3" name="Content Placeholder 2"/>
          <p:cNvSpPr>
            <a:spLocks noGrp="1"/>
          </p:cNvSpPr>
          <p:nvPr>
            <p:ph idx="1"/>
          </p:nvPr>
        </p:nvSpPr>
        <p:spPr/>
        <p:txBody>
          <a:bodyPr>
            <a:normAutofit/>
          </a:bodyPr>
          <a:lstStyle/>
          <a:p>
            <a:r>
              <a:rPr lang="en-US" sz="2400" i="1" dirty="0" smtClean="0"/>
              <a:t>Imaginary straight line from foot of extended leg to hand on arm of same side of body</a:t>
            </a:r>
          </a:p>
          <a:p>
            <a:r>
              <a:rPr lang="en-US" sz="2400" i="1" dirty="0" smtClean="0"/>
              <a:t>Opposite leg at 90 degrees or close</a:t>
            </a:r>
          </a:p>
          <a:p>
            <a:r>
              <a:rPr lang="en-US" sz="2400" i="1" dirty="0" smtClean="0"/>
              <a:t>Opposite arm straight touching floor either in front or back of flexed leg</a:t>
            </a:r>
          </a:p>
          <a:p>
            <a:endParaRPr lang="en-US" sz="2400" i="1" dirty="0"/>
          </a:p>
          <a:p>
            <a:r>
              <a:rPr lang="en-US" sz="2400" i="1" dirty="0" smtClean="0"/>
              <a:t>Revolved involves opposite arm positioning (hand on floor either in front or back of flexed leg)</a:t>
            </a:r>
          </a:p>
        </p:txBody>
      </p:sp>
    </p:spTree>
    <p:extLst>
      <p:ext uri="{BB962C8B-B14F-4D97-AF65-F5344CB8AC3E}">
        <p14:creationId xmlns:p14="http://schemas.microsoft.com/office/powerpoint/2010/main" val="9876896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goddess</a:t>
            </a:r>
            <a:endParaRPr lang="en-US" b="1" dirty="0"/>
          </a:p>
        </p:txBody>
      </p:sp>
      <p:sp>
        <p:nvSpPr>
          <p:cNvPr id="3" name="Content Placeholder 2"/>
          <p:cNvSpPr>
            <a:spLocks noGrp="1"/>
          </p:cNvSpPr>
          <p:nvPr>
            <p:ph idx="1"/>
          </p:nvPr>
        </p:nvSpPr>
        <p:spPr/>
        <p:txBody>
          <a:bodyPr>
            <a:normAutofit/>
          </a:bodyPr>
          <a:lstStyle/>
          <a:p>
            <a:r>
              <a:rPr lang="en-US" sz="2800" i="1" dirty="0" smtClean="0"/>
              <a:t>Legs flexed as close to 90 degrees as possible externally rotated</a:t>
            </a:r>
          </a:p>
          <a:p>
            <a:r>
              <a:rPr lang="en-US" sz="2800" i="1" dirty="0" smtClean="0"/>
              <a:t>Arms abducted, elbows in flexion; shoulder joint externally rotated</a:t>
            </a:r>
          </a:p>
          <a:p>
            <a:r>
              <a:rPr lang="en-US" sz="2800" i="1" dirty="0" smtClean="0"/>
              <a:t>Chest upright</a:t>
            </a:r>
            <a:endParaRPr lang="en-US" sz="2800" i="1" dirty="0"/>
          </a:p>
        </p:txBody>
      </p:sp>
    </p:spTree>
    <p:extLst>
      <p:ext uri="{BB962C8B-B14F-4D97-AF65-F5344CB8AC3E}">
        <p14:creationId xmlns:p14="http://schemas.microsoft.com/office/powerpoint/2010/main" val="27695053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oak</a:t>
            </a:r>
            <a:endParaRPr lang="en-US" b="1" dirty="0"/>
          </a:p>
        </p:txBody>
      </p:sp>
      <p:sp>
        <p:nvSpPr>
          <p:cNvPr id="3" name="Content Placeholder 2"/>
          <p:cNvSpPr>
            <a:spLocks noGrp="1"/>
          </p:cNvSpPr>
          <p:nvPr>
            <p:ph idx="1"/>
          </p:nvPr>
        </p:nvSpPr>
        <p:spPr/>
        <p:txBody>
          <a:bodyPr>
            <a:normAutofit/>
          </a:bodyPr>
          <a:lstStyle/>
          <a:p>
            <a:r>
              <a:rPr lang="en-US" sz="2800" i="1" dirty="0" smtClean="0"/>
              <a:t>Standing leg is straight</a:t>
            </a:r>
          </a:p>
          <a:p>
            <a:r>
              <a:rPr lang="en-US" sz="2800" i="1" dirty="0" smtClean="0"/>
              <a:t>Opposite foot against opposite leg any height (pressing inward )</a:t>
            </a:r>
          </a:p>
          <a:p>
            <a:r>
              <a:rPr lang="en-US" sz="2800" i="1" dirty="0" smtClean="0"/>
              <a:t>Shoulders over hips</a:t>
            </a:r>
          </a:p>
          <a:p>
            <a:r>
              <a:rPr lang="en-US" sz="2800" i="1" dirty="0" smtClean="0"/>
              <a:t>Shoulders back and down</a:t>
            </a:r>
          </a:p>
          <a:p>
            <a:r>
              <a:rPr lang="en-US" sz="2800" i="1" dirty="0" smtClean="0"/>
              <a:t>Core and glutes contracted</a:t>
            </a:r>
          </a:p>
          <a:p>
            <a:r>
              <a:rPr lang="en-US" sz="2800" i="1" dirty="0" smtClean="0"/>
              <a:t>Hands/arms wherever manageable</a:t>
            </a:r>
            <a:endParaRPr lang="en-US" sz="2800" i="1" dirty="0"/>
          </a:p>
        </p:txBody>
      </p:sp>
    </p:spTree>
    <p:extLst>
      <p:ext uri="{BB962C8B-B14F-4D97-AF65-F5344CB8AC3E}">
        <p14:creationId xmlns:p14="http://schemas.microsoft.com/office/powerpoint/2010/main" val="5822199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1333" y="232224"/>
            <a:ext cx="8911687" cy="1280890"/>
          </a:xfrm>
        </p:spPr>
        <p:txBody>
          <a:bodyPr/>
          <a:lstStyle/>
          <a:p>
            <a:r>
              <a:rPr lang="en-US" b="1" dirty="0" smtClean="0"/>
              <a:t>Half moon modified</a:t>
            </a:r>
            <a:endParaRPr lang="en-US" b="1" dirty="0"/>
          </a:p>
        </p:txBody>
      </p:sp>
      <p:sp>
        <p:nvSpPr>
          <p:cNvPr id="3" name="Content Placeholder 2"/>
          <p:cNvSpPr>
            <a:spLocks noGrp="1"/>
          </p:cNvSpPr>
          <p:nvPr>
            <p:ph idx="1"/>
          </p:nvPr>
        </p:nvSpPr>
        <p:spPr/>
        <p:txBody>
          <a:bodyPr/>
          <a:lstStyle/>
          <a:p>
            <a:r>
              <a:rPr lang="en-US" sz="3200" i="1" dirty="0" smtClean="0"/>
              <a:t>Arms stacked straight over each other</a:t>
            </a:r>
          </a:p>
          <a:p>
            <a:r>
              <a:rPr lang="en-US" sz="3200" i="1" dirty="0" smtClean="0"/>
              <a:t>Front knee on mat (or standing leg is straight)</a:t>
            </a:r>
          </a:p>
          <a:p>
            <a:r>
              <a:rPr lang="en-US" sz="3200" i="1" dirty="0" smtClean="0"/>
              <a:t>Back leg parallel to floor and straight (either modified or standing)</a:t>
            </a:r>
          </a:p>
          <a:p>
            <a:endParaRPr lang="en-US" dirty="0"/>
          </a:p>
        </p:txBody>
      </p:sp>
    </p:spTree>
    <p:extLst>
      <p:ext uri="{BB962C8B-B14F-4D97-AF65-F5344CB8AC3E}">
        <p14:creationId xmlns:p14="http://schemas.microsoft.com/office/powerpoint/2010/main" val="23614825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Wide-legged forward fold</a:t>
            </a:r>
            <a:endParaRPr lang="en-US" b="1" dirty="0"/>
          </a:p>
        </p:txBody>
      </p:sp>
      <p:sp>
        <p:nvSpPr>
          <p:cNvPr id="3" name="Content Placeholder 2"/>
          <p:cNvSpPr>
            <a:spLocks noGrp="1"/>
          </p:cNvSpPr>
          <p:nvPr>
            <p:ph idx="1"/>
          </p:nvPr>
        </p:nvSpPr>
        <p:spPr/>
        <p:txBody>
          <a:bodyPr>
            <a:normAutofit/>
          </a:bodyPr>
          <a:lstStyle/>
          <a:p>
            <a:r>
              <a:rPr lang="en-US" sz="2800" i="1" dirty="0" smtClean="0"/>
              <a:t>Legs in sumo stance and straight</a:t>
            </a:r>
          </a:p>
          <a:p>
            <a:r>
              <a:rPr lang="en-US" sz="2800" i="1" dirty="0" smtClean="0"/>
              <a:t>Hands on floor or wherever manageable</a:t>
            </a:r>
          </a:p>
          <a:p>
            <a:r>
              <a:rPr lang="en-US" sz="2800" i="1" dirty="0" smtClean="0"/>
              <a:t>Hips in flexion</a:t>
            </a:r>
          </a:p>
          <a:p>
            <a:r>
              <a:rPr lang="en-US" sz="2800" i="1" dirty="0" smtClean="0"/>
              <a:t>Head hangs toward mat</a:t>
            </a:r>
            <a:endParaRPr lang="en-US" sz="2800" i="1" dirty="0"/>
          </a:p>
        </p:txBody>
      </p:sp>
    </p:spTree>
    <p:extLst>
      <p:ext uri="{BB962C8B-B14F-4D97-AF65-F5344CB8AC3E}">
        <p14:creationId xmlns:p14="http://schemas.microsoft.com/office/powerpoint/2010/main" val="40570819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chair</a:t>
            </a:r>
            <a:endParaRPr lang="en-US" sz="5400" b="1" dirty="0"/>
          </a:p>
        </p:txBody>
      </p:sp>
      <p:sp>
        <p:nvSpPr>
          <p:cNvPr id="3" name="Content Placeholder 2"/>
          <p:cNvSpPr>
            <a:spLocks noGrp="1"/>
          </p:cNvSpPr>
          <p:nvPr>
            <p:ph idx="1"/>
          </p:nvPr>
        </p:nvSpPr>
        <p:spPr/>
        <p:txBody>
          <a:bodyPr>
            <a:normAutofit/>
          </a:bodyPr>
          <a:lstStyle/>
          <a:p>
            <a:r>
              <a:rPr lang="en-US" sz="2800" i="1" dirty="0" smtClean="0"/>
              <a:t>Hips toward back body</a:t>
            </a:r>
          </a:p>
          <a:p>
            <a:r>
              <a:rPr lang="en-US" sz="2800" i="1" dirty="0" smtClean="0"/>
              <a:t>Knees in alignment (width same as feet)</a:t>
            </a:r>
          </a:p>
          <a:p>
            <a:r>
              <a:rPr lang="en-US" sz="2800" i="1" dirty="0" smtClean="0"/>
              <a:t>Chest upright</a:t>
            </a:r>
          </a:p>
          <a:p>
            <a:r>
              <a:rPr lang="en-US" sz="2800" i="1" dirty="0" smtClean="0"/>
              <a:t>Arms parallel at any height in front body or overhead</a:t>
            </a:r>
          </a:p>
          <a:p>
            <a:r>
              <a:rPr lang="en-US" sz="2800" i="1" dirty="0" smtClean="0"/>
              <a:t>Gaze neutral</a:t>
            </a:r>
            <a:endParaRPr lang="en-US" sz="2800" i="1" dirty="0"/>
          </a:p>
        </p:txBody>
      </p:sp>
    </p:spTree>
    <p:extLst>
      <p:ext uri="{BB962C8B-B14F-4D97-AF65-F5344CB8AC3E}">
        <p14:creationId xmlns:p14="http://schemas.microsoft.com/office/powerpoint/2010/main" val="30582258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7610" y="632275"/>
            <a:ext cx="8911687" cy="1280890"/>
          </a:xfrm>
        </p:spPr>
        <p:txBody>
          <a:bodyPr/>
          <a:lstStyle/>
          <a:p>
            <a:r>
              <a:rPr lang="en-US" b="1" dirty="0" smtClean="0"/>
              <a:t>Revolved chair</a:t>
            </a:r>
            <a:endParaRPr lang="en-US" b="1" dirty="0"/>
          </a:p>
        </p:txBody>
      </p:sp>
      <p:sp>
        <p:nvSpPr>
          <p:cNvPr id="3" name="Content Placeholder 2"/>
          <p:cNvSpPr>
            <a:spLocks noGrp="1"/>
          </p:cNvSpPr>
          <p:nvPr>
            <p:ph idx="1"/>
          </p:nvPr>
        </p:nvSpPr>
        <p:spPr/>
        <p:txBody>
          <a:bodyPr>
            <a:normAutofit/>
          </a:bodyPr>
          <a:lstStyle/>
          <a:p>
            <a:r>
              <a:rPr lang="en-US" sz="2800" i="1" dirty="0" smtClean="0"/>
              <a:t>Hips toward back body</a:t>
            </a:r>
          </a:p>
          <a:p>
            <a:r>
              <a:rPr lang="en-US" sz="2800" i="1" dirty="0" smtClean="0"/>
              <a:t>Knees in alignment</a:t>
            </a:r>
          </a:p>
          <a:p>
            <a:r>
              <a:rPr lang="en-US" sz="2800" i="1" dirty="0" smtClean="0"/>
              <a:t>Thoracic rotation</a:t>
            </a:r>
          </a:p>
          <a:p>
            <a:r>
              <a:rPr lang="en-US" sz="2800" i="1" dirty="0" smtClean="0"/>
              <a:t>Palms face </a:t>
            </a:r>
          </a:p>
          <a:p>
            <a:r>
              <a:rPr lang="en-US" sz="2800" i="1" dirty="0" smtClean="0"/>
              <a:t>Opposite elbow is resting on outside of opposite knee</a:t>
            </a:r>
            <a:endParaRPr lang="en-US" sz="2800" i="1" dirty="0"/>
          </a:p>
        </p:txBody>
      </p:sp>
    </p:spTree>
    <p:extLst>
      <p:ext uri="{BB962C8B-B14F-4D97-AF65-F5344CB8AC3E}">
        <p14:creationId xmlns:p14="http://schemas.microsoft.com/office/powerpoint/2010/main" val="4324009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Standing toe balance</a:t>
            </a:r>
            <a:endParaRPr lang="en-US" b="1" dirty="0"/>
          </a:p>
        </p:txBody>
      </p:sp>
      <p:sp>
        <p:nvSpPr>
          <p:cNvPr id="3" name="Content Placeholder 2"/>
          <p:cNvSpPr>
            <a:spLocks noGrp="1"/>
          </p:cNvSpPr>
          <p:nvPr>
            <p:ph idx="1"/>
          </p:nvPr>
        </p:nvSpPr>
        <p:spPr/>
        <p:txBody>
          <a:bodyPr>
            <a:normAutofit/>
          </a:bodyPr>
          <a:lstStyle/>
          <a:p>
            <a:r>
              <a:rPr lang="en-US" sz="2800" i="1" dirty="0" smtClean="0"/>
              <a:t>Front leg bent at 90 or so degrees</a:t>
            </a:r>
          </a:p>
          <a:p>
            <a:r>
              <a:rPr lang="en-US" sz="2800" i="1" dirty="0" smtClean="0"/>
              <a:t>Leg off floor lateral ankle rests on opposite knee/lower thigh</a:t>
            </a:r>
          </a:p>
          <a:p>
            <a:r>
              <a:rPr lang="en-US" sz="2800" i="1" dirty="0" smtClean="0"/>
              <a:t>Hips toward back body (flexion)</a:t>
            </a:r>
          </a:p>
          <a:p>
            <a:r>
              <a:rPr lang="en-US" sz="2800" i="1" dirty="0" smtClean="0"/>
              <a:t>Chest upright</a:t>
            </a:r>
          </a:p>
          <a:p>
            <a:r>
              <a:rPr lang="en-US" sz="2800" i="1" dirty="0" smtClean="0"/>
              <a:t>Palms face; elbows in flexion</a:t>
            </a:r>
          </a:p>
          <a:p>
            <a:r>
              <a:rPr lang="en-US" sz="2800" i="1" dirty="0" smtClean="0"/>
              <a:t>Bodyweight through middle of foot on floor</a:t>
            </a:r>
            <a:endParaRPr lang="en-US" sz="2800" i="1" dirty="0"/>
          </a:p>
        </p:txBody>
      </p:sp>
    </p:spTree>
    <p:extLst>
      <p:ext uri="{BB962C8B-B14F-4D97-AF65-F5344CB8AC3E}">
        <p14:creationId xmlns:p14="http://schemas.microsoft.com/office/powerpoint/2010/main" val="1268081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1086" y="302834"/>
            <a:ext cx="8911687" cy="1280890"/>
          </a:xfrm>
        </p:spPr>
        <p:txBody>
          <a:bodyPr>
            <a:normAutofit fontScale="90000"/>
          </a:bodyPr>
          <a:lstStyle/>
          <a:p>
            <a:r>
              <a:rPr lang="en-US" b="1" dirty="0" smtClean="0"/>
              <a:t>Warrior 1</a:t>
            </a:r>
            <a:r>
              <a:rPr lang="en-US" dirty="0" smtClean="0"/>
              <a:t>,( </a:t>
            </a:r>
            <a:r>
              <a:rPr lang="en-US" dirty="0" err="1" smtClean="0"/>
              <a:t>Virabhadransana</a:t>
            </a:r>
            <a:r>
              <a:rPr lang="en-US" dirty="0" smtClean="0"/>
              <a:t> 1) </a:t>
            </a:r>
            <a:r>
              <a:rPr lang="en-US" i="1" dirty="0" smtClean="0"/>
              <a:t>interlaced fold (humble warrior); goalpost arms</a:t>
            </a:r>
            <a:endParaRPr lang="en-US" i="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7153" y="1972237"/>
            <a:ext cx="4241327" cy="4760259"/>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25221" y="3079658"/>
            <a:ext cx="2762250" cy="165735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94211" y="3079658"/>
            <a:ext cx="2847975" cy="1600200"/>
          </a:xfrm>
          <a:prstGeom prst="rect">
            <a:avLst/>
          </a:prstGeom>
        </p:spPr>
      </p:pic>
    </p:spTree>
    <p:extLst>
      <p:ext uri="{BB962C8B-B14F-4D97-AF65-F5344CB8AC3E}">
        <p14:creationId xmlns:p14="http://schemas.microsoft.com/office/powerpoint/2010/main" val="55534987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615945"/>
            <a:ext cx="8911687" cy="1280890"/>
          </a:xfrm>
        </p:spPr>
        <p:txBody>
          <a:bodyPr>
            <a:normAutofit/>
          </a:bodyPr>
          <a:lstStyle/>
          <a:p>
            <a:r>
              <a:rPr lang="en-US" sz="4400" b="1" dirty="0" smtClean="0"/>
              <a:t>Holy fig</a:t>
            </a:r>
            <a:endParaRPr lang="en-US" sz="4400" b="1" dirty="0"/>
          </a:p>
        </p:txBody>
      </p:sp>
      <p:sp>
        <p:nvSpPr>
          <p:cNvPr id="3" name="Content Placeholder 2"/>
          <p:cNvSpPr>
            <a:spLocks noGrp="1"/>
          </p:cNvSpPr>
          <p:nvPr>
            <p:ph idx="1"/>
          </p:nvPr>
        </p:nvSpPr>
        <p:spPr/>
        <p:txBody>
          <a:bodyPr>
            <a:normAutofit/>
          </a:bodyPr>
          <a:lstStyle/>
          <a:p>
            <a:r>
              <a:rPr lang="en-US" sz="3200" i="1" dirty="0" smtClean="0"/>
              <a:t>Front hip in flexion</a:t>
            </a:r>
          </a:p>
          <a:p>
            <a:r>
              <a:rPr lang="en-US" sz="3200" i="1" dirty="0" smtClean="0"/>
              <a:t>Chest forward</a:t>
            </a:r>
          </a:p>
          <a:p>
            <a:r>
              <a:rPr lang="en-US" sz="3200" i="1" dirty="0" smtClean="0"/>
              <a:t>Back arm out in abduction</a:t>
            </a:r>
          </a:p>
          <a:p>
            <a:r>
              <a:rPr lang="en-US" sz="3200" i="1" dirty="0" smtClean="0"/>
              <a:t>Front arm in flexion</a:t>
            </a:r>
            <a:endParaRPr lang="en-US" sz="3200" i="1" dirty="0"/>
          </a:p>
        </p:txBody>
      </p:sp>
    </p:spTree>
    <p:extLst>
      <p:ext uri="{BB962C8B-B14F-4D97-AF65-F5344CB8AC3E}">
        <p14:creationId xmlns:p14="http://schemas.microsoft.com/office/powerpoint/2010/main" val="4002056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Dancer or standing quad </a:t>
            </a:r>
            <a:endParaRPr lang="en-US" dirty="0"/>
          </a:p>
        </p:txBody>
      </p:sp>
      <p:sp>
        <p:nvSpPr>
          <p:cNvPr id="3" name="Content Placeholder 2"/>
          <p:cNvSpPr>
            <a:spLocks noGrp="1"/>
          </p:cNvSpPr>
          <p:nvPr>
            <p:ph idx="1"/>
          </p:nvPr>
        </p:nvSpPr>
        <p:spPr/>
        <p:txBody>
          <a:bodyPr>
            <a:normAutofit/>
          </a:bodyPr>
          <a:lstStyle/>
          <a:p>
            <a:r>
              <a:rPr lang="en-US" sz="3200" i="1" dirty="0" smtClean="0"/>
              <a:t>Same position as holy fig</a:t>
            </a:r>
          </a:p>
          <a:p>
            <a:r>
              <a:rPr lang="en-US" sz="3200" i="1" dirty="0" smtClean="0"/>
              <a:t>Back arm parallel with body</a:t>
            </a:r>
          </a:p>
          <a:p>
            <a:r>
              <a:rPr lang="en-US" sz="3200" i="1" dirty="0" smtClean="0"/>
              <a:t>Hand on top of foot</a:t>
            </a:r>
          </a:p>
          <a:p>
            <a:r>
              <a:rPr lang="en-US" sz="3200" i="1" dirty="0" smtClean="0"/>
              <a:t>Contracting back quad muscle</a:t>
            </a:r>
            <a:endParaRPr lang="en-US" sz="3200" i="1" dirty="0"/>
          </a:p>
        </p:txBody>
      </p:sp>
    </p:spTree>
    <p:extLst>
      <p:ext uri="{BB962C8B-B14F-4D97-AF65-F5344CB8AC3E}">
        <p14:creationId xmlns:p14="http://schemas.microsoft.com/office/powerpoint/2010/main" val="27660451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garland</a:t>
            </a:r>
            <a:endParaRPr lang="en-US" b="1" dirty="0"/>
          </a:p>
        </p:txBody>
      </p:sp>
      <p:sp>
        <p:nvSpPr>
          <p:cNvPr id="3" name="Content Placeholder 2"/>
          <p:cNvSpPr>
            <a:spLocks noGrp="1"/>
          </p:cNvSpPr>
          <p:nvPr>
            <p:ph idx="1"/>
          </p:nvPr>
        </p:nvSpPr>
        <p:spPr/>
        <p:txBody>
          <a:bodyPr>
            <a:normAutofit/>
          </a:bodyPr>
          <a:lstStyle/>
          <a:p>
            <a:r>
              <a:rPr lang="en-US" sz="2400" i="1" dirty="0" smtClean="0"/>
              <a:t>Sumo stance</a:t>
            </a:r>
          </a:p>
          <a:p>
            <a:r>
              <a:rPr lang="en-US" sz="2400" i="1" dirty="0" smtClean="0"/>
              <a:t>Global flexion</a:t>
            </a:r>
          </a:p>
          <a:p>
            <a:r>
              <a:rPr lang="en-US" sz="2400" i="1" dirty="0" smtClean="0"/>
              <a:t>Chest upright</a:t>
            </a:r>
          </a:p>
          <a:p>
            <a:r>
              <a:rPr lang="en-US" sz="2400" i="1" dirty="0" smtClean="0"/>
              <a:t>Hips externally rotated</a:t>
            </a:r>
          </a:p>
          <a:p>
            <a:r>
              <a:rPr lang="en-US" sz="2400" i="1" dirty="0" smtClean="0"/>
              <a:t>Palms face, elbow flexion; arms </a:t>
            </a:r>
            <a:r>
              <a:rPr lang="en-US" sz="2400" i="1" dirty="0" err="1" smtClean="0"/>
              <a:t>abduced</a:t>
            </a:r>
            <a:endParaRPr lang="en-US" sz="2400" i="1" dirty="0" smtClean="0"/>
          </a:p>
          <a:p>
            <a:r>
              <a:rPr lang="en-US" sz="2400" i="1" dirty="0" smtClean="0"/>
              <a:t>Feet flat on floor (optimal); sufficient to be on balls of feet (should strive toward flat feet on floor)</a:t>
            </a:r>
            <a:endParaRPr lang="en-US" sz="2400" i="1" dirty="0"/>
          </a:p>
        </p:txBody>
      </p:sp>
    </p:spTree>
    <p:extLst>
      <p:ext uri="{BB962C8B-B14F-4D97-AF65-F5344CB8AC3E}">
        <p14:creationId xmlns:p14="http://schemas.microsoft.com/office/powerpoint/2010/main" val="5984737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Balanced warrior</a:t>
            </a:r>
            <a:endParaRPr lang="en-US" dirty="0"/>
          </a:p>
        </p:txBody>
      </p:sp>
      <p:sp>
        <p:nvSpPr>
          <p:cNvPr id="3" name="Content Placeholder 2"/>
          <p:cNvSpPr>
            <a:spLocks noGrp="1"/>
          </p:cNvSpPr>
          <p:nvPr>
            <p:ph idx="1"/>
          </p:nvPr>
        </p:nvSpPr>
        <p:spPr/>
        <p:txBody>
          <a:bodyPr>
            <a:normAutofit/>
          </a:bodyPr>
          <a:lstStyle/>
          <a:p>
            <a:r>
              <a:rPr lang="en-US" sz="2400" i="1" dirty="0" smtClean="0"/>
              <a:t>Hips toward </a:t>
            </a:r>
            <a:r>
              <a:rPr lang="en-US" sz="2400" i="1" dirty="0" err="1" smtClean="0"/>
              <a:t>backbody</a:t>
            </a:r>
            <a:endParaRPr lang="en-US" sz="2400" i="1" dirty="0" smtClean="0"/>
          </a:p>
          <a:p>
            <a:r>
              <a:rPr lang="en-US" sz="2400" i="1" dirty="0" smtClean="0"/>
              <a:t>Bodyweight centered through midline</a:t>
            </a:r>
          </a:p>
          <a:p>
            <a:r>
              <a:rPr lang="en-US" sz="2400" i="1" dirty="0" smtClean="0"/>
              <a:t>Front leg at 90 degrees or close</a:t>
            </a:r>
          </a:p>
          <a:p>
            <a:r>
              <a:rPr lang="en-US" sz="2400" i="1" dirty="0" smtClean="0"/>
              <a:t>Opposite leg as straight as possible</a:t>
            </a:r>
          </a:p>
          <a:p>
            <a:r>
              <a:rPr lang="en-US" sz="2400" i="1" dirty="0" smtClean="0"/>
              <a:t>Feet where manageable</a:t>
            </a:r>
            <a:endParaRPr lang="en-US" sz="2400" i="1" dirty="0"/>
          </a:p>
        </p:txBody>
      </p:sp>
    </p:spTree>
    <p:extLst>
      <p:ext uri="{BB962C8B-B14F-4D97-AF65-F5344CB8AC3E}">
        <p14:creationId xmlns:p14="http://schemas.microsoft.com/office/powerpoint/2010/main" val="9808377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033240"/>
          </a:xfrm>
        </p:spPr>
        <p:txBody>
          <a:bodyPr>
            <a:normAutofit fontScale="90000"/>
          </a:bodyPr>
          <a:lstStyle/>
          <a:p>
            <a:r>
              <a:rPr lang="en-US" dirty="0" smtClean="0"/>
              <a:t>Standing asana performance assessment #1—20 points: here’s the breakdown:</a:t>
            </a:r>
            <a:endParaRPr lang="en-US" dirty="0"/>
          </a:p>
        </p:txBody>
      </p:sp>
      <p:sp>
        <p:nvSpPr>
          <p:cNvPr id="3" name="Content Placeholder 2"/>
          <p:cNvSpPr>
            <a:spLocks noGrp="1"/>
          </p:cNvSpPr>
          <p:nvPr>
            <p:ph idx="1"/>
          </p:nvPr>
        </p:nvSpPr>
        <p:spPr>
          <a:xfrm>
            <a:off x="2589212" y="1730829"/>
            <a:ext cx="8915400" cy="5127171"/>
          </a:xfrm>
        </p:spPr>
        <p:txBody>
          <a:bodyPr>
            <a:normAutofit fontScale="92500" lnSpcReduction="10000"/>
          </a:bodyPr>
          <a:lstStyle/>
          <a:p>
            <a:r>
              <a:rPr lang="en-US" dirty="0" smtClean="0"/>
              <a:t>DOWNDOG –</a:t>
            </a:r>
            <a:r>
              <a:rPr lang="en-US" u="sng" dirty="0" smtClean="0"/>
              <a:t>2 POINTS </a:t>
            </a:r>
          </a:p>
          <a:p>
            <a:r>
              <a:rPr lang="en-US" dirty="0" smtClean="0"/>
              <a:t>WARRIOR 1; HUMBLE &amp; GOALPOST –</a:t>
            </a:r>
            <a:r>
              <a:rPr lang="en-US" u="sng" dirty="0" smtClean="0"/>
              <a:t>3 POINTS</a:t>
            </a:r>
          </a:p>
          <a:p>
            <a:r>
              <a:rPr lang="en-US" dirty="0" smtClean="0"/>
              <a:t>WARRIOR 2 —</a:t>
            </a:r>
            <a:r>
              <a:rPr lang="en-US" u="sng" dirty="0" smtClean="0"/>
              <a:t>1 POINT</a:t>
            </a:r>
          </a:p>
          <a:p>
            <a:r>
              <a:rPr lang="en-US" dirty="0" smtClean="0"/>
              <a:t>CRESCENT— </a:t>
            </a:r>
            <a:r>
              <a:rPr lang="en-US" u="sng" dirty="0" smtClean="0"/>
              <a:t>1 POINT</a:t>
            </a:r>
          </a:p>
          <a:p>
            <a:r>
              <a:rPr lang="en-US" dirty="0" smtClean="0"/>
              <a:t>REVERSE WARRIOR— </a:t>
            </a:r>
            <a:r>
              <a:rPr lang="en-US" u="sng" dirty="0" smtClean="0"/>
              <a:t>1 POINT</a:t>
            </a:r>
          </a:p>
          <a:p>
            <a:r>
              <a:rPr lang="en-US" dirty="0" smtClean="0"/>
              <a:t>SIDE ANGLE &amp; REVOLVED— </a:t>
            </a:r>
            <a:r>
              <a:rPr lang="en-US" u="sng" dirty="0" smtClean="0"/>
              <a:t>2 POINTS</a:t>
            </a:r>
          </a:p>
          <a:p>
            <a:r>
              <a:rPr lang="en-US" dirty="0" smtClean="0"/>
              <a:t>GODDESS— </a:t>
            </a:r>
            <a:r>
              <a:rPr lang="en-US" u="sng" dirty="0" smtClean="0"/>
              <a:t>1 POINT</a:t>
            </a:r>
          </a:p>
          <a:p>
            <a:r>
              <a:rPr lang="en-US" dirty="0" smtClean="0"/>
              <a:t>OAK  -</a:t>
            </a:r>
            <a:r>
              <a:rPr lang="en-US" u="sng" dirty="0" smtClean="0"/>
              <a:t>1POINT</a:t>
            </a:r>
          </a:p>
          <a:p>
            <a:r>
              <a:rPr lang="en-US" dirty="0" smtClean="0"/>
              <a:t>CHAIR &amp; REVOLVED— </a:t>
            </a:r>
            <a:r>
              <a:rPr lang="en-US" u="sng" dirty="0" smtClean="0"/>
              <a:t> 2 POINTS</a:t>
            </a:r>
          </a:p>
          <a:p>
            <a:r>
              <a:rPr lang="en-US" dirty="0" smtClean="0"/>
              <a:t>WIDE LEGGED FORWARD FOLD— </a:t>
            </a:r>
            <a:r>
              <a:rPr lang="en-US" u="sng" dirty="0" smtClean="0"/>
              <a:t>1 POINT</a:t>
            </a:r>
          </a:p>
          <a:p>
            <a:r>
              <a:rPr lang="en-US" dirty="0" smtClean="0"/>
              <a:t>½ MOON MODIFIED </a:t>
            </a:r>
            <a:r>
              <a:rPr lang="en-US" u="sng" dirty="0" smtClean="0"/>
              <a:t>– 1POINT</a:t>
            </a:r>
          </a:p>
          <a:p>
            <a:r>
              <a:rPr lang="en-US" dirty="0" smtClean="0"/>
              <a:t>TRIANGE 1 &amp; REVOLVED— </a:t>
            </a:r>
            <a:r>
              <a:rPr lang="en-US" u="sng" dirty="0" smtClean="0"/>
              <a:t>2 POINTS</a:t>
            </a:r>
          </a:p>
          <a:p>
            <a:r>
              <a:rPr lang="en-US" dirty="0" smtClean="0"/>
              <a:t>HOLY FIG— 1 </a:t>
            </a:r>
            <a:r>
              <a:rPr lang="en-US" u="sng" dirty="0" smtClean="0"/>
              <a:t>POINT</a:t>
            </a:r>
          </a:p>
          <a:p>
            <a:r>
              <a:rPr lang="en-US" dirty="0" smtClean="0"/>
              <a:t>BALANCED WARRIOR – </a:t>
            </a:r>
            <a:r>
              <a:rPr lang="en-US" u="sng" dirty="0" smtClean="0"/>
              <a:t>1 POINT     </a:t>
            </a:r>
            <a:r>
              <a:rPr lang="en-US" b="1" u="sng" dirty="0" smtClean="0"/>
              <a:t>= 20 TOTAL POINTS</a:t>
            </a:r>
          </a:p>
          <a:p>
            <a:endParaRPr lang="en-US" b="1" dirty="0"/>
          </a:p>
        </p:txBody>
      </p:sp>
    </p:spTree>
    <p:extLst>
      <p:ext uri="{BB962C8B-B14F-4D97-AF65-F5344CB8AC3E}">
        <p14:creationId xmlns:p14="http://schemas.microsoft.com/office/powerpoint/2010/main" val="2237232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Warrior 2 (</a:t>
            </a:r>
            <a:r>
              <a:rPr lang="en-US" b="1" dirty="0" err="1" smtClean="0"/>
              <a:t>Virabhadrasana</a:t>
            </a:r>
            <a:r>
              <a:rPr lang="en-US" b="1" dirty="0" smtClean="0"/>
              <a:t>)</a:t>
            </a:r>
            <a:endParaRPr lang="en-US"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07205" y="1344708"/>
            <a:ext cx="4534928" cy="5450540"/>
          </a:xfrm>
        </p:spPr>
      </p:pic>
    </p:spTree>
    <p:extLst>
      <p:ext uri="{BB962C8B-B14F-4D97-AF65-F5344CB8AC3E}">
        <p14:creationId xmlns:p14="http://schemas.microsoft.com/office/powerpoint/2010/main" val="179243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Warrior 3 ( </a:t>
            </a:r>
            <a:r>
              <a:rPr lang="en-US" dirty="0" err="1" smtClean="0"/>
              <a:t>Virabhadrasana</a:t>
            </a:r>
            <a:r>
              <a:rPr lang="en-US" dirty="0" smtClean="0"/>
              <a:t> 3), </a:t>
            </a:r>
            <a:r>
              <a:rPr lang="en-US" i="1" dirty="0" smtClean="0"/>
              <a:t>hands at heart</a:t>
            </a:r>
            <a:endParaRPr lang="en-US" i="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1" y="1904999"/>
            <a:ext cx="2392135" cy="4804719"/>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63296" y="2030481"/>
            <a:ext cx="4053016" cy="3694670"/>
          </a:xfrm>
          <a:prstGeom prst="rect">
            <a:avLst/>
          </a:prstGeom>
        </p:spPr>
      </p:pic>
    </p:spTree>
    <p:extLst>
      <p:ext uri="{BB962C8B-B14F-4D97-AF65-F5344CB8AC3E}">
        <p14:creationId xmlns:p14="http://schemas.microsoft.com/office/powerpoint/2010/main" val="3017383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Crescent </a:t>
            </a:r>
            <a:r>
              <a:rPr lang="en-US" dirty="0" smtClean="0"/>
              <a:t>(</a:t>
            </a:r>
            <a:r>
              <a:rPr lang="en-US" dirty="0" err="1" smtClean="0"/>
              <a:t>Anjaneyasana</a:t>
            </a:r>
            <a:r>
              <a:rPr lang="en-US" dirty="0" smtClean="0"/>
              <a:t>), </a:t>
            </a:r>
            <a:r>
              <a:rPr lang="en-US" i="1" dirty="0" smtClean="0"/>
              <a:t>lunge</a:t>
            </a:r>
            <a:endParaRPr lang="en-US" i="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75083" y="1816444"/>
            <a:ext cx="3241761" cy="3178474"/>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69211" y="2375543"/>
            <a:ext cx="2965621" cy="3753408"/>
          </a:xfrm>
          <a:prstGeom prst="rect">
            <a:avLst/>
          </a:prstGeom>
        </p:spPr>
      </p:pic>
    </p:spTree>
    <p:extLst>
      <p:ext uri="{BB962C8B-B14F-4D97-AF65-F5344CB8AC3E}">
        <p14:creationId xmlns:p14="http://schemas.microsoft.com/office/powerpoint/2010/main" val="608057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Reverse warrior </a:t>
            </a:r>
            <a:r>
              <a:rPr lang="en-US" dirty="0" smtClean="0"/>
              <a:t>(</a:t>
            </a:r>
            <a:r>
              <a:rPr lang="en-US" dirty="0" err="1" smtClean="0"/>
              <a:t>Viparita</a:t>
            </a:r>
            <a:r>
              <a:rPr lang="en-US" dirty="0" smtClean="0"/>
              <a:t> </a:t>
            </a:r>
            <a:r>
              <a:rPr lang="en-US" dirty="0" err="1" smtClean="0"/>
              <a:t>Virabhadrasana</a:t>
            </a:r>
            <a:r>
              <a:rPr lang="en-US" dirty="0" smtClean="0"/>
              <a:t>), </a:t>
            </a:r>
            <a:r>
              <a:rPr lang="en-US" i="1" dirty="0" smtClean="0"/>
              <a:t>wrapped</a:t>
            </a:r>
            <a:endParaRPr lang="en-US" i="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56951" y="2397211"/>
            <a:ext cx="4176584" cy="4164227"/>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0293" y="2524944"/>
            <a:ext cx="4102442" cy="4164227"/>
          </a:xfrm>
          <a:prstGeom prst="rect">
            <a:avLst/>
          </a:prstGeom>
        </p:spPr>
      </p:pic>
    </p:spTree>
    <p:extLst>
      <p:ext uri="{BB962C8B-B14F-4D97-AF65-F5344CB8AC3E}">
        <p14:creationId xmlns:p14="http://schemas.microsoft.com/office/powerpoint/2010/main" val="159849199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465</TotalTime>
  <Words>1181</Words>
  <Application>Microsoft Office PowerPoint</Application>
  <PresentationFormat>Widescreen</PresentationFormat>
  <Paragraphs>229</Paragraphs>
  <Slides>54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54</vt:i4>
      </vt:variant>
    </vt:vector>
  </HeadingPairs>
  <TitlesOfParts>
    <vt:vector size="59" baseType="lpstr">
      <vt:lpstr>Arial</vt:lpstr>
      <vt:lpstr>Bell MT</vt:lpstr>
      <vt:lpstr>Century Gothic</vt:lpstr>
      <vt:lpstr>Wingdings 3</vt:lpstr>
      <vt:lpstr>Wisp</vt:lpstr>
      <vt:lpstr>Standing asanas:YANG: these are heat producing and target muscles, blood, skin, and joints, creating length and strength.</vt:lpstr>
      <vt:lpstr>Mountain;(Tadasana) arms overhead, side bend</vt:lpstr>
      <vt:lpstr>Pyramid-(parsovottanasana) </vt:lpstr>
      <vt:lpstr>Downward facing dog,(Adho Mukha Svanasana) extended leg, flexed leg (scorpion)</vt:lpstr>
      <vt:lpstr>Warrior 1,( Virabhadransana 1) interlaced fold (humble warrior); goalpost arms</vt:lpstr>
      <vt:lpstr>Warrior 2 (Virabhadrasana)</vt:lpstr>
      <vt:lpstr>Warrior 3 ( Virabhadrasana 3), hands at heart</vt:lpstr>
      <vt:lpstr>Crescent (Anjaneyasana), lunge</vt:lpstr>
      <vt:lpstr>Reverse warrior (Viparita Virabhadrasana), wrapped</vt:lpstr>
      <vt:lpstr>Triangle, (Trikonasana), block, shin</vt:lpstr>
      <vt:lpstr>Revolved triangle (Parivrtta Trikonasana), block</vt:lpstr>
      <vt:lpstr>Side angle (Parsvakonasana), forearm</vt:lpstr>
      <vt:lpstr>Side angle revolved, palms press</vt:lpstr>
      <vt:lpstr>Chair (Utkatasana), palms, thumbs, forearms</vt:lpstr>
      <vt:lpstr>Revolved chair (Parivrtta Utkatasana), arm extended, block</vt:lpstr>
      <vt:lpstr> goddess (Utkata konasana) </vt:lpstr>
      <vt:lpstr>Oak tree( Vrksasana), prayer, palms, modified</vt:lpstr>
      <vt:lpstr>Half moon (Ardha Chandrasana)</vt:lpstr>
      <vt:lpstr>Half moon revolved,( Parivrtta Chandrasana)</vt:lpstr>
      <vt:lpstr>Wide legged forward fold,(Prasarita Padottanasana), interlaced, big toe hook, head to leg</vt:lpstr>
      <vt:lpstr>Standing toe balance, on toes</vt:lpstr>
      <vt:lpstr>Holy fig </vt:lpstr>
      <vt:lpstr>Dancer (Natarajasana), modified</vt:lpstr>
      <vt:lpstr>Sugar cane (chopasana), block</vt:lpstr>
      <vt:lpstr>Eagle(Garudasana)wrapped arms</vt:lpstr>
      <vt:lpstr>Garland( Malasana),palms, arms forward </vt:lpstr>
      <vt:lpstr>Balanced warrior pose</vt:lpstr>
      <vt:lpstr>Standing asana routine</vt:lpstr>
      <vt:lpstr>Standing asana #2</vt:lpstr>
      <vt:lpstr>Standing asasna routine: triple downdog </vt:lpstr>
      <vt:lpstr>Standing asana and strength routine:</vt:lpstr>
      <vt:lpstr>Standing asana and hip opener</vt:lpstr>
      <vt:lpstr>My Goddess sequence</vt:lpstr>
      <vt:lpstr>Standing asana performance assessment: proprioceptive points</vt:lpstr>
      <vt:lpstr>PowerPoint Presentation</vt:lpstr>
      <vt:lpstr>Warrior 1; humble, and goalpost</vt:lpstr>
      <vt:lpstr>Warrior 2</vt:lpstr>
      <vt:lpstr>Warrior 3</vt:lpstr>
      <vt:lpstr>Crescent (not lunge)</vt:lpstr>
      <vt:lpstr>Reverse warrior</vt:lpstr>
      <vt:lpstr>Triangle and revolved</vt:lpstr>
      <vt:lpstr>Side angle and revolved</vt:lpstr>
      <vt:lpstr>goddess</vt:lpstr>
      <vt:lpstr>oak</vt:lpstr>
      <vt:lpstr>Half moon modified</vt:lpstr>
      <vt:lpstr>Wide-legged forward fold</vt:lpstr>
      <vt:lpstr>chair</vt:lpstr>
      <vt:lpstr>Revolved chair</vt:lpstr>
      <vt:lpstr>Standing toe balance</vt:lpstr>
      <vt:lpstr>Holy fig</vt:lpstr>
      <vt:lpstr>Dancer or standing quad </vt:lpstr>
      <vt:lpstr>garland</vt:lpstr>
      <vt:lpstr>Balanced warrior</vt:lpstr>
      <vt:lpstr>Standing asana performance assessment #1—20 points: here’s the breakdown:</vt:lpstr>
    </vt:vector>
  </TitlesOfParts>
  <Company>Everett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Standing asanas:</dc:title>
  <dc:creator>Rhonda Hodgins</dc:creator>
  <cp:lastModifiedBy>Rhonda Hodgins</cp:lastModifiedBy>
  <cp:revision>73</cp:revision>
  <dcterms:created xsi:type="dcterms:W3CDTF">2017-02-11T20:08:57Z</dcterms:created>
  <dcterms:modified xsi:type="dcterms:W3CDTF">2017-10-08T19:48:31Z</dcterms:modified>
</cp:coreProperties>
</file>